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98" r:id="rId3"/>
    <p:sldId id="299" r:id="rId4"/>
    <p:sldId id="301" r:id="rId5"/>
    <p:sldId id="304" r:id="rId6"/>
    <p:sldId id="324" r:id="rId7"/>
    <p:sldId id="319" r:id="rId8"/>
    <p:sldId id="313" r:id="rId9"/>
    <p:sldId id="322" r:id="rId10"/>
    <p:sldId id="320" r:id="rId11"/>
    <p:sldId id="321" r:id="rId12"/>
    <p:sldId id="323" r:id="rId13"/>
    <p:sldId id="314" r:id="rId14"/>
    <p:sldId id="325" r:id="rId15"/>
    <p:sldId id="326" r:id="rId16"/>
    <p:sldId id="327" r:id="rId17"/>
    <p:sldId id="328" r:id="rId18"/>
    <p:sldId id="315" r:id="rId19"/>
    <p:sldId id="329" r:id="rId20"/>
    <p:sldId id="331" r:id="rId21"/>
    <p:sldId id="330" r:id="rId22"/>
    <p:sldId id="344" r:id="rId23"/>
    <p:sldId id="316" r:id="rId24"/>
    <p:sldId id="332" r:id="rId25"/>
    <p:sldId id="333" r:id="rId26"/>
    <p:sldId id="334" r:id="rId27"/>
    <p:sldId id="336" r:id="rId28"/>
    <p:sldId id="335" r:id="rId29"/>
    <p:sldId id="345" r:id="rId30"/>
    <p:sldId id="317" r:id="rId31"/>
    <p:sldId id="337" r:id="rId32"/>
    <p:sldId id="338" r:id="rId33"/>
    <p:sldId id="339" r:id="rId34"/>
    <p:sldId id="318" r:id="rId35"/>
    <p:sldId id="340" r:id="rId36"/>
    <p:sldId id="341" r:id="rId37"/>
    <p:sldId id="343" r:id="rId38"/>
    <p:sldId id="342" r:id="rId39"/>
    <p:sldId id="346" r:id="rId40"/>
    <p:sldId id="347" r:id="rId41"/>
    <p:sldId id="28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3231" autoAdjust="0"/>
  </p:normalViewPr>
  <p:slideViewPr>
    <p:cSldViewPr snapToGrid="0" snapToObjects="1">
      <p:cViewPr varScale="1">
        <p:scale>
          <a:sx n="92" d="100"/>
          <a:sy n="92" d="100"/>
        </p:scale>
        <p:origin x="1864" y="184"/>
      </p:cViewPr>
      <p:guideLst/>
    </p:cSldViewPr>
  </p:slideViewPr>
  <p:notesTextViewPr>
    <p:cViewPr>
      <p:scale>
        <a:sx n="1" d="1"/>
        <a:sy n="1" d="1"/>
      </p:scale>
      <p:origin x="0" y="-4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AC116-5EFE-4FB6-98E3-09961B27784D}" type="datetimeFigureOut">
              <a:rPr lang="en-US" smtClean="0"/>
              <a:t>10/4/22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2943C-B3F3-43DD-B093-9E83F1A8EFAE}" type="slidenum">
              <a:rPr lang="en-US" smtClean="0"/>
              <a:t>‹#›</a:t>
            </a:fld>
            <a:endParaRPr lang="en-US" dirty="0"/>
          </a:p>
        </p:txBody>
      </p:sp>
    </p:spTree>
    <p:extLst>
      <p:ext uri="{BB962C8B-B14F-4D97-AF65-F5344CB8AC3E}">
        <p14:creationId xmlns:p14="http://schemas.microsoft.com/office/powerpoint/2010/main" val="2529218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Suggested Citation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Baker, S. (2022). </a:t>
            </a:r>
            <a:r>
              <a:rPr lang="en-US" sz="1800" i="1" dirty="0">
                <a:effectLst/>
                <a:latin typeface="Calibri" panose="020F0502020204030204" pitchFamily="34" charset="0"/>
                <a:ea typeface="Calibri" panose="020F0502020204030204" pitchFamily="34" charset="0"/>
                <a:cs typeface="Calibri" panose="020F0502020204030204" pitchFamily="34" charset="0"/>
              </a:rPr>
              <a:t>Leadership in managing natural resources for ecosystem services and resilience: The case of Estero Bay</a:t>
            </a:r>
            <a:r>
              <a:rPr lang="en-US" sz="1800" dirty="0">
                <a:effectLst/>
                <a:latin typeface="Calibri" panose="020F0502020204030204" pitchFamily="34" charset="0"/>
                <a:ea typeface="Calibri" panose="020F0502020204030204" pitchFamily="34" charset="0"/>
                <a:cs typeface="Calibri" panose="020F0502020204030204" pitchFamily="34" charset="0"/>
              </a:rPr>
              <a:t>. Global Education Lab. https://</a:t>
            </a:r>
            <a:r>
              <a:rPr lang="en-US" sz="1800" dirty="0" err="1">
                <a:effectLst/>
                <a:latin typeface="Calibri" panose="020F0502020204030204" pitchFamily="34" charset="0"/>
                <a:ea typeface="Calibri" panose="020F0502020204030204" pitchFamily="34" charset="0"/>
                <a:cs typeface="Calibri" panose="020F0502020204030204" pitchFamily="34" charset="0"/>
              </a:rPr>
              <a:t>www.globaleducationlab.org</a:t>
            </a:r>
            <a:r>
              <a:rPr lang="en-US" sz="1800" dirty="0">
                <a:effectLst/>
                <a:latin typeface="Calibri" panose="020F0502020204030204" pitchFamily="34" charset="0"/>
                <a:ea typeface="Calibri" panose="020F0502020204030204" pitchFamily="34" charset="0"/>
                <a:cs typeface="Calibri" panose="020F0502020204030204" pitchFamily="34" charset="0"/>
              </a:rPr>
              <a:t>/portfolio/baker2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a:effectLst/>
                <a:latin typeface="Calibri" panose="020F0502020204030204" pitchFamily="34" charset="0"/>
                <a:ea typeface="Calibri" panose="020F0502020204030204" pitchFamily="34" charset="0"/>
                <a:cs typeface="Calibri" panose="020F0502020204030204" pitchFamily="34" charset="0"/>
              </a:rPr>
              <a:t>This </a:t>
            </a:r>
            <a:r>
              <a:rPr lang="en-US" sz="1800" i="1" dirty="0">
                <a:effectLst/>
                <a:latin typeface="Calibri" panose="020F0502020204030204" pitchFamily="34" charset="0"/>
                <a:ea typeface="Calibri" panose="020F0502020204030204" pitchFamily="34" charset="0"/>
                <a:cs typeface="Calibri" panose="020F0502020204030204" pitchFamily="34" charset="0"/>
              </a:rPr>
              <a:t>material is based upon work that is supported by the National Institute of Food and Agriculture, U.S. Department of Agriculture, under award number 2019-70003-29092. Any opinions, findings, conclusions, or recommendations expressed in this publication are those of the author(s) and do not necessarily reflect the view of the U.S. Department of Agriculture.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2943C-B3F3-43DD-B093-9E83F1A8EFAE}" type="slidenum">
              <a:rPr lang="en-US" smtClean="0"/>
              <a:t>1</a:t>
            </a:fld>
            <a:endParaRPr lang="en-US" dirty="0"/>
          </a:p>
        </p:txBody>
      </p:sp>
    </p:spTree>
    <p:extLst>
      <p:ext uri="{BB962C8B-B14F-4D97-AF65-F5344CB8AC3E}">
        <p14:creationId xmlns:p14="http://schemas.microsoft.com/office/powerpoint/2010/main" val="2314304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18</a:t>
            </a:fld>
            <a:endParaRPr lang="en-US" dirty="0"/>
          </a:p>
        </p:txBody>
      </p:sp>
    </p:spTree>
    <p:extLst>
      <p:ext uri="{BB962C8B-B14F-4D97-AF65-F5344CB8AC3E}">
        <p14:creationId xmlns:p14="http://schemas.microsoft.com/office/powerpoint/2010/main" val="226835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23</a:t>
            </a:fld>
            <a:endParaRPr lang="en-US" dirty="0"/>
          </a:p>
        </p:txBody>
      </p:sp>
    </p:spTree>
    <p:extLst>
      <p:ext uri="{BB962C8B-B14F-4D97-AF65-F5344CB8AC3E}">
        <p14:creationId xmlns:p14="http://schemas.microsoft.com/office/powerpoint/2010/main" val="4208671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30</a:t>
            </a:fld>
            <a:endParaRPr lang="en-US" dirty="0"/>
          </a:p>
        </p:txBody>
      </p:sp>
    </p:spTree>
    <p:extLst>
      <p:ext uri="{BB962C8B-B14F-4D97-AF65-F5344CB8AC3E}">
        <p14:creationId xmlns:p14="http://schemas.microsoft.com/office/powerpoint/2010/main" val="86041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34</a:t>
            </a:fld>
            <a:endParaRPr lang="en-US" dirty="0"/>
          </a:p>
        </p:txBody>
      </p:sp>
    </p:spTree>
    <p:extLst>
      <p:ext uri="{BB962C8B-B14F-4D97-AF65-F5344CB8AC3E}">
        <p14:creationId xmlns:p14="http://schemas.microsoft.com/office/powerpoint/2010/main" val="102918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CFFCBE9-1278-E947-8F2D-C2B74918CD0D}" type="slidenum">
              <a:rPr lang="en-US" smtClean="0"/>
              <a:t>2</a:t>
            </a:fld>
            <a:endParaRPr lang="en-US" dirty="0"/>
          </a:p>
        </p:txBody>
      </p:sp>
    </p:spTree>
    <p:extLst>
      <p:ext uri="{BB962C8B-B14F-4D97-AF65-F5344CB8AC3E}">
        <p14:creationId xmlns:p14="http://schemas.microsoft.com/office/powerpoint/2010/main" val="268577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3</a:t>
            </a:fld>
            <a:endParaRPr lang="en-US" dirty="0"/>
          </a:p>
        </p:txBody>
      </p:sp>
    </p:spTree>
    <p:extLst>
      <p:ext uri="{BB962C8B-B14F-4D97-AF65-F5344CB8AC3E}">
        <p14:creationId xmlns:p14="http://schemas.microsoft.com/office/powerpoint/2010/main" val="552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4</a:t>
            </a:fld>
            <a:endParaRPr lang="en-US" dirty="0"/>
          </a:p>
        </p:txBody>
      </p:sp>
    </p:spTree>
    <p:extLst>
      <p:ext uri="{BB962C8B-B14F-4D97-AF65-F5344CB8AC3E}">
        <p14:creationId xmlns:p14="http://schemas.microsoft.com/office/powerpoint/2010/main" val="1886990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One way to analyze a given leadership situation is through Bolman and Deal’s (2013) four leadership frames. The </a:t>
            </a:r>
            <a:r>
              <a:rPr lang="en-US" sz="1200" i="1" kern="1200" dirty="0">
                <a:solidFill>
                  <a:schemeClr val="tx1"/>
                </a:solidFill>
                <a:effectLst/>
                <a:latin typeface="+mn-lt"/>
                <a:ea typeface="+mn-ea"/>
                <a:cs typeface="+mn-cs"/>
              </a:rPr>
              <a:t>structural frame</a:t>
            </a:r>
            <a:r>
              <a:rPr lang="en-US" sz="1200" kern="1200" dirty="0">
                <a:solidFill>
                  <a:schemeClr val="tx1"/>
                </a:solidFill>
                <a:effectLst/>
                <a:latin typeface="+mn-lt"/>
                <a:ea typeface="+mn-ea"/>
                <a:cs typeface="+mn-cs"/>
              </a:rPr>
              <a:t> focuses on the organizational structure. It considers if the current structure is best for the environment in which the organization operates. This includes the roles and responsibilities of individuals in the organization. The </a:t>
            </a:r>
            <a:r>
              <a:rPr lang="en-US" sz="1200" i="1" kern="1200" dirty="0">
                <a:solidFill>
                  <a:schemeClr val="tx1"/>
                </a:solidFill>
                <a:effectLst/>
                <a:latin typeface="+mn-lt"/>
                <a:ea typeface="+mn-ea"/>
                <a:cs typeface="+mn-cs"/>
              </a:rPr>
              <a:t>human resources frame</a:t>
            </a:r>
            <a:r>
              <a:rPr lang="en-US" sz="1200" kern="1200" dirty="0">
                <a:solidFill>
                  <a:schemeClr val="tx1"/>
                </a:solidFill>
                <a:effectLst/>
                <a:latin typeface="+mn-lt"/>
                <a:ea typeface="+mn-ea"/>
                <a:cs typeface="+mn-cs"/>
              </a:rPr>
              <a:t> focuses on the individuals in the organization. It considers if people are working in the best positions and if they have the necessary knowledge and skills to accomplish what they are being asked to do. The </a:t>
            </a:r>
            <a:r>
              <a:rPr lang="en-US" sz="1200" i="1" kern="1200" dirty="0">
                <a:solidFill>
                  <a:schemeClr val="tx1"/>
                </a:solidFill>
                <a:effectLst/>
                <a:latin typeface="+mn-lt"/>
                <a:ea typeface="+mn-ea"/>
                <a:cs typeface="+mn-cs"/>
              </a:rPr>
              <a:t>political frame</a:t>
            </a:r>
            <a:r>
              <a:rPr lang="en-US" sz="1200" kern="1200" dirty="0">
                <a:solidFill>
                  <a:schemeClr val="tx1"/>
                </a:solidFill>
                <a:effectLst/>
                <a:latin typeface="+mn-lt"/>
                <a:ea typeface="+mn-ea"/>
                <a:cs typeface="+mn-cs"/>
              </a:rPr>
              <a:t> focuses on the relationships within the organization and connections between the organization and other organizations/institutions. It considers how information is exchanged and networks are built. The </a:t>
            </a:r>
            <a:r>
              <a:rPr lang="en-US" sz="1200" i="1" kern="1200" dirty="0">
                <a:solidFill>
                  <a:schemeClr val="tx1"/>
                </a:solidFill>
                <a:effectLst/>
                <a:latin typeface="+mn-lt"/>
                <a:ea typeface="+mn-ea"/>
                <a:cs typeface="+mn-cs"/>
              </a:rPr>
              <a:t>symbolic frame</a:t>
            </a:r>
            <a:r>
              <a:rPr lang="en-US" sz="1200" kern="1200" dirty="0">
                <a:solidFill>
                  <a:schemeClr val="tx1"/>
                </a:solidFill>
                <a:effectLst/>
                <a:latin typeface="+mn-lt"/>
                <a:ea typeface="+mn-ea"/>
                <a:cs typeface="+mn-cs"/>
              </a:rPr>
              <a:t> focuses on the culture of the organization. It includes things like the history, vision, and mission of the organization.</a:t>
            </a:r>
            <a:r>
              <a:rPr lang="en-US" dirty="0"/>
              <a:t> </a:t>
            </a:r>
          </a:p>
        </p:txBody>
      </p:sp>
      <p:sp>
        <p:nvSpPr>
          <p:cNvPr id="4" name="Slide Number Placeholder 3"/>
          <p:cNvSpPr>
            <a:spLocks noGrp="1"/>
          </p:cNvSpPr>
          <p:nvPr>
            <p:ph type="sldNum" sz="quarter" idx="10"/>
          </p:nvPr>
        </p:nvSpPr>
        <p:spPr/>
        <p:txBody>
          <a:bodyPr/>
          <a:lstStyle/>
          <a:p>
            <a:fld id="{4CFFCBE9-1278-E947-8F2D-C2B74918CD0D}" type="slidenum">
              <a:rPr lang="en-US" smtClean="0"/>
              <a:t>5</a:t>
            </a:fld>
            <a:endParaRPr lang="en-US" dirty="0"/>
          </a:p>
        </p:txBody>
      </p:sp>
    </p:spTree>
    <p:extLst>
      <p:ext uri="{BB962C8B-B14F-4D97-AF65-F5344CB8AC3E}">
        <p14:creationId xmlns:p14="http://schemas.microsoft.com/office/powerpoint/2010/main" val="367114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One way to analyze a given leadership situation is through Bolman and Deal’s (2013) four leadership frames. The </a:t>
            </a:r>
            <a:r>
              <a:rPr lang="en-US" sz="1200" i="1" kern="1200" dirty="0">
                <a:solidFill>
                  <a:schemeClr val="tx1"/>
                </a:solidFill>
                <a:effectLst/>
                <a:latin typeface="+mn-lt"/>
                <a:ea typeface="+mn-ea"/>
                <a:cs typeface="+mn-cs"/>
              </a:rPr>
              <a:t>structural frame</a:t>
            </a:r>
            <a:r>
              <a:rPr lang="en-US" sz="1200" kern="1200" dirty="0">
                <a:solidFill>
                  <a:schemeClr val="tx1"/>
                </a:solidFill>
                <a:effectLst/>
                <a:latin typeface="+mn-lt"/>
                <a:ea typeface="+mn-ea"/>
                <a:cs typeface="+mn-cs"/>
              </a:rPr>
              <a:t> focuses on the organizational structure. It considers if the current structure is best for the environment in which the organization operates. This includes the roles and responsibilities of individuals in the organization. The </a:t>
            </a:r>
            <a:r>
              <a:rPr lang="en-US" sz="1200" i="1" kern="1200" dirty="0">
                <a:solidFill>
                  <a:schemeClr val="tx1"/>
                </a:solidFill>
                <a:effectLst/>
                <a:latin typeface="+mn-lt"/>
                <a:ea typeface="+mn-ea"/>
                <a:cs typeface="+mn-cs"/>
              </a:rPr>
              <a:t>human resources frame</a:t>
            </a:r>
            <a:r>
              <a:rPr lang="en-US" sz="1200" kern="1200" dirty="0">
                <a:solidFill>
                  <a:schemeClr val="tx1"/>
                </a:solidFill>
                <a:effectLst/>
                <a:latin typeface="+mn-lt"/>
                <a:ea typeface="+mn-ea"/>
                <a:cs typeface="+mn-cs"/>
              </a:rPr>
              <a:t> focuses on the individuals in the organization. It considers if people are working in the best positions and if they have the necessary knowledge and skills to accomplish what they are being asked to do. The </a:t>
            </a:r>
            <a:r>
              <a:rPr lang="en-US" sz="1200" i="1" kern="1200" dirty="0">
                <a:solidFill>
                  <a:schemeClr val="tx1"/>
                </a:solidFill>
                <a:effectLst/>
                <a:latin typeface="+mn-lt"/>
                <a:ea typeface="+mn-ea"/>
                <a:cs typeface="+mn-cs"/>
              </a:rPr>
              <a:t>political frame</a:t>
            </a:r>
            <a:r>
              <a:rPr lang="en-US" sz="1200" kern="1200" dirty="0">
                <a:solidFill>
                  <a:schemeClr val="tx1"/>
                </a:solidFill>
                <a:effectLst/>
                <a:latin typeface="+mn-lt"/>
                <a:ea typeface="+mn-ea"/>
                <a:cs typeface="+mn-cs"/>
              </a:rPr>
              <a:t> focuses on the relationships within the organization and connections between the organization and other organizations/institutions. It considers how information is exchanged and networks are built. The </a:t>
            </a:r>
            <a:r>
              <a:rPr lang="en-US" sz="1200" i="1" kern="1200" dirty="0">
                <a:solidFill>
                  <a:schemeClr val="tx1"/>
                </a:solidFill>
                <a:effectLst/>
                <a:latin typeface="+mn-lt"/>
                <a:ea typeface="+mn-ea"/>
                <a:cs typeface="+mn-cs"/>
              </a:rPr>
              <a:t>symbolic frame</a:t>
            </a:r>
            <a:r>
              <a:rPr lang="en-US" sz="1200" kern="1200" dirty="0">
                <a:solidFill>
                  <a:schemeClr val="tx1"/>
                </a:solidFill>
                <a:effectLst/>
                <a:latin typeface="+mn-lt"/>
                <a:ea typeface="+mn-ea"/>
                <a:cs typeface="+mn-cs"/>
              </a:rPr>
              <a:t> focuses on the culture of the organization. It includes things like the history, vision, and mission of the organization.</a:t>
            </a:r>
            <a:r>
              <a:rPr lang="en-US" dirty="0"/>
              <a:t> </a:t>
            </a:r>
          </a:p>
        </p:txBody>
      </p:sp>
      <p:sp>
        <p:nvSpPr>
          <p:cNvPr id="4" name="Slide Number Placeholder 3"/>
          <p:cNvSpPr>
            <a:spLocks noGrp="1"/>
          </p:cNvSpPr>
          <p:nvPr>
            <p:ph type="sldNum" sz="quarter" idx="10"/>
          </p:nvPr>
        </p:nvSpPr>
        <p:spPr/>
        <p:txBody>
          <a:bodyPr/>
          <a:lstStyle/>
          <a:p>
            <a:fld id="{4CFFCBE9-1278-E947-8F2D-C2B74918CD0D}" type="slidenum">
              <a:rPr lang="en-US" smtClean="0"/>
              <a:t>7</a:t>
            </a:fld>
            <a:endParaRPr lang="en-US" dirty="0"/>
          </a:p>
        </p:txBody>
      </p:sp>
    </p:spTree>
    <p:extLst>
      <p:ext uri="{BB962C8B-B14F-4D97-AF65-F5344CB8AC3E}">
        <p14:creationId xmlns:p14="http://schemas.microsoft.com/office/powerpoint/2010/main" val="244635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8</a:t>
            </a:fld>
            <a:endParaRPr lang="en-US" dirty="0"/>
          </a:p>
        </p:txBody>
      </p:sp>
    </p:spTree>
    <p:extLst>
      <p:ext uri="{BB962C8B-B14F-4D97-AF65-F5344CB8AC3E}">
        <p14:creationId xmlns:p14="http://schemas.microsoft.com/office/powerpoint/2010/main" val="416033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One way to analyze a given leadership situation is through Bolman and Deal’s (2013) four leadership frames. The </a:t>
            </a:r>
            <a:r>
              <a:rPr lang="en-US" sz="1200" i="1" kern="1200" dirty="0">
                <a:solidFill>
                  <a:schemeClr val="tx1"/>
                </a:solidFill>
                <a:effectLst/>
                <a:latin typeface="+mn-lt"/>
                <a:ea typeface="+mn-ea"/>
                <a:cs typeface="+mn-cs"/>
              </a:rPr>
              <a:t>structural frame</a:t>
            </a:r>
            <a:r>
              <a:rPr lang="en-US" sz="1200" kern="1200" dirty="0">
                <a:solidFill>
                  <a:schemeClr val="tx1"/>
                </a:solidFill>
                <a:effectLst/>
                <a:latin typeface="+mn-lt"/>
                <a:ea typeface="+mn-ea"/>
                <a:cs typeface="+mn-cs"/>
              </a:rPr>
              <a:t> focuses on the organizational structure. It considers if the current structure is best for the environment in which the organization operates. This includes the roles and responsibilities of individuals in the organization. The </a:t>
            </a:r>
            <a:r>
              <a:rPr lang="en-US" sz="1200" i="1" kern="1200" dirty="0">
                <a:solidFill>
                  <a:schemeClr val="tx1"/>
                </a:solidFill>
                <a:effectLst/>
                <a:latin typeface="+mn-lt"/>
                <a:ea typeface="+mn-ea"/>
                <a:cs typeface="+mn-cs"/>
              </a:rPr>
              <a:t>human resources frame</a:t>
            </a:r>
            <a:r>
              <a:rPr lang="en-US" sz="1200" kern="1200" dirty="0">
                <a:solidFill>
                  <a:schemeClr val="tx1"/>
                </a:solidFill>
                <a:effectLst/>
                <a:latin typeface="+mn-lt"/>
                <a:ea typeface="+mn-ea"/>
                <a:cs typeface="+mn-cs"/>
              </a:rPr>
              <a:t> focuses on the individuals in the organization. It considers if people are working in the best positions and if they have the necessary knowledge and skills to accomplish what they are being asked to do. The </a:t>
            </a:r>
            <a:r>
              <a:rPr lang="en-US" sz="1200" i="1" kern="1200" dirty="0">
                <a:solidFill>
                  <a:schemeClr val="tx1"/>
                </a:solidFill>
                <a:effectLst/>
                <a:latin typeface="+mn-lt"/>
                <a:ea typeface="+mn-ea"/>
                <a:cs typeface="+mn-cs"/>
              </a:rPr>
              <a:t>political frame</a:t>
            </a:r>
            <a:r>
              <a:rPr lang="en-US" sz="1200" kern="1200" dirty="0">
                <a:solidFill>
                  <a:schemeClr val="tx1"/>
                </a:solidFill>
                <a:effectLst/>
                <a:latin typeface="+mn-lt"/>
                <a:ea typeface="+mn-ea"/>
                <a:cs typeface="+mn-cs"/>
              </a:rPr>
              <a:t> focuses on the relationships within the organization and connections between the organization and other organizations/institutions. It considers how information is exchanged and networks are built. The </a:t>
            </a:r>
            <a:r>
              <a:rPr lang="en-US" sz="1200" i="1" kern="1200" dirty="0">
                <a:solidFill>
                  <a:schemeClr val="tx1"/>
                </a:solidFill>
                <a:effectLst/>
                <a:latin typeface="+mn-lt"/>
                <a:ea typeface="+mn-ea"/>
                <a:cs typeface="+mn-cs"/>
              </a:rPr>
              <a:t>symbolic frame</a:t>
            </a:r>
            <a:r>
              <a:rPr lang="en-US" sz="1200" kern="1200" dirty="0">
                <a:solidFill>
                  <a:schemeClr val="tx1"/>
                </a:solidFill>
                <a:effectLst/>
                <a:latin typeface="+mn-lt"/>
                <a:ea typeface="+mn-ea"/>
                <a:cs typeface="+mn-cs"/>
              </a:rPr>
              <a:t> focuses on the culture of the organization. It includes things like the history, vision, and mission of the organization.</a:t>
            </a:r>
            <a:r>
              <a:rPr lang="en-US" dirty="0"/>
              <a:t> </a:t>
            </a:r>
          </a:p>
        </p:txBody>
      </p:sp>
      <p:sp>
        <p:nvSpPr>
          <p:cNvPr id="4" name="Slide Number Placeholder 3"/>
          <p:cNvSpPr>
            <a:spLocks noGrp="1"/>
          </p:cNvSpPr>
          <p:nvPr>
            <p:ph type="sldNum" sz="quarter" idx="10"/>
          </p:nvPr>
        </p:nvSpPr>
        <p:spPr/>
        <p:txBody>
          <a:bodyPr/>
          <a:lstStyle/>
          <a:p>
            <a:fld id="{4CFFCBE9-1278-E947-8F2D-C2B74918CD0D}" type="slidenum">
              <a:rPr lang="en-US" smtClean="0"/>
              <a:t>10</a:t>
            </a:fld>
            <a:endParaRPr lang="en-US" dirty="0"/>
          </a:p>
        </p:txBody>
      </p:sp>
    </p:spTree>
    <p:extLst>
      <p:ext uri="{BB962C8B-B14F-4D97-AF65-F5344CB8AC3E}">
        <p14:creationId xmlns:p14="http://schemas.microsoft.com/office/powerpoint/2010/main" val="59326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CFFCBE9-1278-E947-8F2D-C2B74918CD0D}" type="slidenum">
              <a:rPr lang="en-US" smtClean="0"/>
              <a:t>13</a:t>
            </a:fld>
            <a:endParaRPr lang="en-US" dirty="0"/>
          </a:p>
        </p:txBody>
      </p:sp>
    </p:spTree>
    <p:extLst>
      <p:ext uri="{BB962C8B-B14F-4D97-AF65-F5344CB8AC3E}">
        <p14:creationId xmlns:p14="http://schemas.microsoft.com/office/powerpoint/2010/main" val="1466561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403" y="3106536"/>
            <a:ext cx="10363200" cy="1470025"/>
          </a:xfrm>
        </p:spPr>
        <p:txBody>
          <a:bodyPr/>
          <a:lstStyle/>
          <a:p>
            <a:r>
              <a:rPr lang="en-US"/>
              <a:t>Click to edit Master title style</a:t>
            </a:r>
          </a:p>
        </p:txBody>
      </p:sp>
      <p:sp>
        <p:nvSpPr>
          <p:cNvPr id="3" name="Subtitle 2"/>
          <p:cNvSpPr>
            <a:spLocks noGrp="1"/>
          </p:cNvSpPr>
          <p:nvPr>
            <p:ph type="subTitle" idx="1"/>
          </p:nvPr>
        </p:nvSpPr>
        <p:spPr>
          <a:xfrm>
            <a:off x="627403" y="4865429"/>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p:cNvPicPr>
          <p:nvPr userDrawn="1"/>
        </p:nvPicPr>
        <p:blipFill rotWithShape="1">
          <a:blip r:embed="rId2">
            <a:extLst>
              <a:ext uri="{28A0092B-C50C-407E-A947-70E740481C1C}">
                <a14:useLocalDpi xmlns:a14="http://schemas.microsoft.com/office/drawing/2010/main" val="0"/>
              </a:ext>
            </a:extLst>
          </a:blip>
          <a:srcRect t="57238" r="4898"/>
          <a:stretch/>
        </p:blipFill>
        <p:spPr>
          <a:xfrm>
            <a:off x="3808237" y="42529"/>
            <a:ext cx="8229600" cy="3089787"/>
          </a:xfrm>
          <a:prstGeom prst="rect">
            <a:avLst/>
          </a:prstGeom>
        </p:spPr>
      </p:pic>
      <p:pic>
        <p:nvPicPr>
          <p:cNvPr id="8" name="Picture 7"/>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9278597" y="4981327"/>
            <a:ext cx="2286000" cy="1622400"/>
          </a:xfrm>
          <a:prstGeom prst="rect">
            <a:avLst/>
          </a:prstGeom>
        </p:spPr>
      </p:pic>
      <p:sp>
        <p:nvSpPr>
          <p:cNvPr id="9" name="Rectangle 8"/>
          <p:cNvSpPr/>
          <p:nvPr userDrawn="1"/>
        </p:nvSpPr>
        <p:spPr>
          <a:xfrm>
            <a:off x="0" y="2362200"/>
            <a:ext cx="12192000" cy="68580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63213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9A5C5-44C2-8D4F-8805-1587F337F6D0}" type="datetimeFigureOut">
              <a:rPr lang="en-US" smtClean="0"/>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153081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49A5C5-44C2-8D4F-8805-1587F337F6D0}" type="datetimeFigureOut">
              <a:rPr lang="en-US" smtClean="0"/>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6959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478724"/>
            <a:ext cx="12192000" cy="12192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609600" y="511402"/>
            <a:ext cx="10972800" cy="1143000"/>
          </a:xfrm>
        </p:spPr>
        <p:txBody>
          <a:bodyPr/>
          <a:lstStyle>
            <a:lvl1pPr algn="l">
              <a:defRPr b="1">
                <a:solidFill>
                  <a:schemeClr val="bg1">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86925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2" descr="C:\Users\amharder\Dropbox\Logos\Global Education Lab logo.tif"/>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96400" y="147186"/>
            <a:ext cx="2286000" cy="18714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2318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49A5C5-44C2-8D4F-8805-1587F337F6D0}" type="datetimeFigureOut">
              <a:rPr lang="en-US" smtClean="0"/>
              <a:t>10/4/22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370311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92241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241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478724"/>
            <a:ext cx="12192000" cy="12192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p:cNvSpPr txBox="1">
            <a:spLocks/>
          </p:cNvSpPr>
          <p:nvPr userDrawn="1"/>
        </p:nvSpPr>
        <p:spPr>
          <a:xfrm>
            <a:off x="609600" y="511402"/>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bg1">
                    <a:lumMod val="50000"/>
                  </a:schemeClr>
                </a:solidFill>
                <a:latin typeface="+mj-lt"/>
                <a:ea typeface="+mj-ea"/>
                <a:cs typeface="+mj-cs"/>
              </a:defRPr>
            </a:lvl1pPr>
          </a:lstStyle>
          <a:p>
            <a:r>
              <a:rPr lang="en-US" sz="4400" dirty="0"/>
              <a:t>Click to edit Master title style</a:t>
            </a:r>
          </a:p>
        </p:txBody>
      </p:sp>
      <p:pic>
        <p:nvPicPr>
          <p:cNvPr id="7" name="Picture 2" descr="C:\Users\amharder\Dropbox\Logos\Global Education Lab logo.tif">
            <a:extLst>
              <a:ext uri="{FF2B5EF4-FFF2-40B4-BE49-F238E27FC236}">
                <a16:creationId xmlns:a16="http://schemas.microsoft.com/office/drawing/2014/main" id="{0BC40A4D-8FB9-514C-89D8-D3E5FB5822A3}"/>
              </a:ext>
            </a:extLst>
          </p:cNvPr>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96400" y="147186"/>
            <a:ext cx="2286000" cy="18714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3918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49A5C5-44C2-8D4F-8805-1587F337F6D0}" type="datetimeFigureOut">
              <a:rPr lang="en-US" smtClean="0"/>
              <a:t>10/4/22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116945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49A5C5-44C2-8D4F-8805-1587F337F6D0}" type="datetimeFigureOut">
              <a:rPr lang="en-US" smtClean="0"/>
              <a:t>10/4/22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162313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9A5C5-44C2-8D4F-8805-1587F337F6D0}" type="datetimeFigureOut">
              <a:rPr lang="en-US" smtClean="0"/>
              <a:t>10/4/22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187187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49A5C5-44C2-8D4F-8805-1587F337F6D0}" type="datetimeFigureOut">
              <a:rPr lang="en-US" smtClean="0"/>
              <a:t>10/4/22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223376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49A5C5-44C2-8D4F-8805-1587F337F6D0}" type="datetimeFigureOut">
              <a:rPr lang="en-US" smtClean="0"/>
              <a:t>10/4/22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35ED155-61F6-AE4A-A5AE-3C8D8BC3441C}" type="slidenum">
              <a:rPr lang="en-US" smtClean="0"/>
              <a:t>‹#›</a:t>
            </a:fld>
            <a:endParaRPr lang="en-US" dirty="0"/>
          </a:p>
        </p:txBody>
      </p:sp>
    </p:spTree>
    <p:extLst>
      <p:ext uri="{BB962C8B-B14F-4D97-AF65-F5344CB8AC3E}">
        <p14:creationId xmlns:p14="http://schemas.microsoft.com/office/powerpoint/2010/main" val="355835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9A5C5-44C2-8D4F-8805-1587F337F6D0}" type="datetimeFigureOut">
              <a:rPr lang="en-US" smtClean="0"/>
              <a:t>10/4/22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ED155-61F6-AE4A-A5AE-3C8D8BC3441C}" type="slidenum">
              <a:rPr lang="en-US" smtClean="0"/>
              <a:t>‹#›</a:t>
            </a:fld>
            <a:endParaRPr lang="en-US" dirty="0"/>
          </a:p>
        </p:txBody>
      </p:sp>
    </p:spTree>
    <p:extLst>
      <p:ext uri="{BB962C8B-B14F-4D97-AF65-F5344CB8AC3E}">
        <p14:creationId xmlns:p14="http://schemas.microsoft.com/office/powerpoint/2010/main" val="3442094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thesolutionsjournal.com/article/national-parks-with-benefits-how-protecting-the-planets-biodiversity-also-provides-ecosystem-service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oridastateparks.org/parks-and-trails/estero-bay-preserve-state-park" TargetMode="External"/><Relationship Id="rId2" Type="http://schemas.openxmlformats.org/officeDocument/2006/relationships/hyperlink" Target="https://floridadep.gov/rcp/aquatic-preserve/locations/estero-bay-aquatic-preserve" TargetMode="External"/><Relationship Id="rId1" Type="http://schemas.openxmlformats.org/officeDocument/2006/relationships/slideLayout" Target="../slideLayouts/slideLayout2.xml"/><Relationship Id="rId4" Type="http://schemas.openxmlformats.org/officeDocument/2006/relationships/hyperlink" Target="https://www.floridastateparks.org/parks-and-trails/koreshan-state-par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floridadep.gov/rcp/aquatic-preserve/locations/estero-bay-aquatic-preserv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hc.noaa.gov/data/tcr/AL112017_Irma.pdf" TargetMode="External"/><Relationship Id="rId2" Type="http://schemas.openxmlformats.org/officeDocument/2006/relationships/hyperlink" Target="https://www.weather.gov/mfl/hurricaneirma" TargetMode="External"/><Relationship Id="rId1" Type="http://schemas.openxmlformats.org/officeDocument/2006/relationships/slideLayout" Target="../slideLayouts/slideLayout2.xml"/><Relationship Id="rId4" Type="http://schemas.openxmlformats.org/officeDocument/2006/relationships/hyperlink" Target="https://www.weather.gov/media/mfl/news/HurcnWeb_2019.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floridastateparks.org/parks-and-trails/estero-bay-preserve-state-par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dis.ifas.ufl.edu/wc28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C13A-090F-754C-8223-8EA2661E7B16}"/>
              </a:ext>
            </a:extLst>
          </p:cNvPr>
          <p:cNvSpPr>
            <a:spLocks noGrp="1"/>
          </p:cNvSpPr>
          <p:nvPr>
            <p:ph type="ctrTitle"/>
          </p:nvPr>
        </p:nvSpPr>
        <p:spPr/>
        <p:txBody>
          <a:bodyPr>
            <a:noAutofit/>
          </a:bodyPr>
          <a:lstStyle/>
          <a:p>
            <a:r>
              <a:rPr lang="en-US" sz="3200" dirty="0"/>
              <a:t>Leadership in Managing Natural Resources for Ecosystem Services and Resilience:</a:t>
            </a:r>
            <a:br>
              <a:rPr lang="en-US" sz="3200" dirty="0"/>
            </a:br>
            <a:r>
              <a:rPr lang="en-US" sz="3200" dirty="0"/>
              <a:t>The Case of Estero Bay, Florida</a:t>
            </a:r>
          </a:p>
        </p:txBody>
      </p:sp>
      <p:sp>
        <p:nvSpPr>
          <p:cNvPr id="3" name="Subtitle 2">
            <a:extLst>
              <a:ext uri="{FF2B5EF4-FFF2-40B4-BE49-F238E27FC236}">
                <a16:creationId xmlns:a16="http://schemas.microsoft.com/office/drawing/2014/main" id="{678C2FC3-6445-714A-8CC4-5201ED57028E}"/>
              </a:ext>
            </a:extLst>
          </p:cNvPr>
          <p:cNvSpPr>
            <a:spLocks noGrp="1"/>
          </p:cNvSpPr>
          <p:nvPr>
            <p:ph type="subTitle" idx="1"/>
          </p:nvPr>
        </p:nvSpPr>
        <p:spPr/>
        <p:txBody>
          <a:bodyPr/>
          <a:lstStyle/>
          <a:p>
            <a:r>
              <a:rPr lang="en-US" dirty="0"/>
              <a:t>Shirley Baker, Professor</a:t>
            </a:r>
          </a:p>
          <a:p>
            <a:r>
              <a:rPr lang="en-US" dirty="0"/>
              <a:t>University of Florida</a:t>
            </a:r>
          </a:p>
        </p:txBody>
      </p:sp>
    </p:spTree>
    <p:extLst>
      <p:ext uri="{BB962C8B-B14F-4D97-AF65-F5344CB8AC3E}">
        <p14:creationId xmlns:p14="http://schemas.microsoft.com/office/powerpoint/2010/main" val="3701721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 of Ecosystem Services</a:t>
            </a:r>
          </a:p>
        </p:txBody>
      </p:sp>
      <p:sp>
        <p:nvSpPr>
          <p:cNvPr id="3" name="Content Placeholder 2"/>
          <p:cNvSpPr>
            <a:spLocks noGrp="1"/>
          </p:cNvSpPr>
          <p:nvPr>
            <p:ph idx="1"/>
          </p:nvPr>
        </p:nvSpPr>
        <p:spPr>
          <a:xfrm>
            <a:off x="506963" y="1833094"/>
            <a:ext cx="10972800" cy="4525963"/>
          </a:xfrm>
        </p:spPr>
        <p:txBody>
          <a:bodyPr vert="horz" lIns="91440" tIns="45720" rIns="91440" bIns="45720" rtlCol="0" anchor="t">
            <a:normAutofit/>
          </a:bodyPr>
          <a:lstStyle/>
          <a:p>
            <a:endParaRPr lang="en-US" dirty="0">
              <a:cs typeface="Calibri"/>
            </a:endParaRPr>
          </a:p>
          <a:p>
            <a:pPr marL="0" indent="0">
              <a:buNone/>
            </a:pPr>
            <a:endParaRPr lang="en-US" dirty="0">
              <a:cs typeface="Calibri"/>
            </a:endParaRPr>
          </a:p>
        </p:txBody>
      </p:sp>
      <p:sp>
        <p:nvSpPr>
          <p:cNvPr id="5" name="Rectangle 4">
            <a:extLst>
              <a:ext uri="{FF2B5EF4-FFF2-40B4-BE49-F238E27FC236}">
                <a16:creationId xmlns:a16="http://schemas.microsoft.com/office/drawing/2014/main" id="{2149CC30-596F-42E6-8E79-11C4ABB26461}"/>
              </a:ext>
            </a:extLst>
          </p:cNvPr>
          <p:cNvSpPr/>
          <p:nvPr/>
        </p:nvSpPr>
        <p:spPr>
          <a:xfrm>
            <a:off x="199053" y="4851918"/>
            <a:ext cx="11793894" cy="18661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Supporting</a:t>
            </a:r>
          </a:p>
          <a:p>
            <a:pPr algn="ctr"/>
            <a:endParaRPr lang="en-US" dirty="0"/>
          </a:p>
          <a:p>
            <a:pPr algn="ctr"/>
            <a:r>
              <a:rPr lang="en-US" dirty="0"/>
              <a:t>Soil formation</a:t>
            </a:r>
          </a:p>
          <a:p>
            <a:pPr algn="ctr"/>
            <a:r>
              <a:rPr lang="en-US" dirty="0"/>
              <a:t>Primary production</a:t>
            </a:r>
          </a:p>
          <a:p>
            <a:pPr algn="ctr"/>
            <a:r>
              <a:rPr lang="en-US" dirty="0"/>
              <a:t>Nutrient cycling</a:t>
            </a:r>
          </a:p>
        </p:txBody>
      </p:sp>
      <p:sp>
        <p:nvSpPr>
          <p:cNvPr id="7" name="Rectangle 6">
            <a:extLst>
              <a:ext uri="{FF2B5EF4-FFF2-40B4-BE49-F238E27FC236}">
                <a16:creationId xmlns:a16="http://schemas.microsoft.com/office/drawing/2014/main" id="{8891E991-E147-4373-84F1-3A018723BB27}"/>
              </a:ext>
            </a:extLst>
          </p:cNvPr>
          <p:cNvSpPr/>
          <p:nvPr/>
        </p:nvSpPr>
        <p:spPr>
          <a:xfrm>
            <a:off x="197188" y="1930026"/>
            <a:ext cx="3750906"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Provisioning</a:t>
            </a:r>
          </a:p>
          <a:p>
            <a:pPr algn="ctr"/>
            <a:r>
              <a:rPr lang="en-US" dirty="0"/>
              <a:t>Food</a:t>
            </a:r>
          </a:p>
          <a:p>
            <a:pPr algn="ctr"/>
            <a:r>
              <a:rPr lang="en-US" dirty="0"/>
              <a:t>Fresh water</a:t>
            </a:r>
          </a:p>
          <a:p>
            <a:pPr algn="ctr"/>
            <a:r>
              <a:rPr lang="en-US" dirty="0"/>
              <a:t>Fuel</a:t>
            </a:r>
          </a:p>
          <a:p>
            <a:pPr algn="ctr"/>
            <a:r>
              <a:rPr lang="en-US" dirty="0"/>
              <a:t>Fiber</a:t>
            </a:r>
          </a:p>
          <a:p>
            <a:pPr algn="ctr"/>
            <a:endParaRPr lang="en-US" dirty="0"/>
          </a:p>
        </p:txBody>
      </p:sp>
      <p:sp>
        <p:nvSpPr>
          <p:cNvPr id="8" name="Rectangle 7">
            <a:extLst>
              <a:ext uri="{FF2B5EF4-FFF2-40B4-BE49-F238E27FC236}">
                <a16:creationId xmlns:a16="http://schemas.microsoft.com/office/drawing/2014/main" id="{F51B9199-9501-4060-9443-170E85D463A7}"/>
              </a:ext>
            </a:extLst>
          </p:cNvPr>
          <p:cNvSpPr/>
          <p:nvPr/>
        </p:nvSpPr>
        <p:spPr>
          <a:xfrm>
            <a:off x="8243907" y="1930026"/>
            <a:ext cx="3749040" cy="2743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Cultural</a:t>
            </a:r>
          </a:p>
          <a:p>
            <a:pPr algn="ctr"/>
            <a:r>
              <a:rPr lang="en-US" dirty="0">
                <a:solidFill>
                  <a:schemeClr val="tx1"/>
                </a:solidFill>
              </a:rPr>
              <a:t>Spiritual</a:t>
            </a:r>
          </a:p>
          <a:p>
            <a:pPr algn="ctr"/>
            <a:r>
              <a:rPr lang="en-US" dirty="0">
                <a:solidFill>
                  <a:schemeClr val="tx1"/>
                </a:solidFill>
              </a:rPr>
              <a:t>Recreation</a:t>
            </a:r>
          </a:p>
          <a:p>
            <a:pPr algn="ctr"/>
            <a:r>
              <a:rPr lang="en-US" dirty="0">
                <a:solidFill>
                  <a:schemeClr val="tx1"/>
                </a:solidFill>
              </a:rPr>
              <a:t>Education</a:t>
            </a:r>
          </a:p>
          <a:p>
            <a:pPr algn="ctr"/>
            <a:r>
              <a:rPr lang="en-US" dirty="0">
                <a:solidFill>
                  <a:schemeClr val="tx1"/>
                </a:solidFill>
              </a:rPr>
              <a:t>Aesthetic</a:t>
            </a:r>
          </a:p>
        </p:txBody>
      </p:sp>
      <p:sp>
        <p:nvSpPr>
          <p:cNvPr id="9" name="Rectangle 8">
            <a:extLst>
              <a:ext uri="{FF2B5EF4-FFF2-40B4-BE49-F238E27FC236}">
                <a16:creationId xmlns:a16="http://schemas.microsoft.com/office/drawing/2014/main" id="{8BC061D7-D040-4B7B-9E1C-FB4E1689AD70}"/>
              </a:ext>
            </a:extLst>
          </p:cNvPr>
          <p:cNvSpPr/>
          <p:nvPr/>
        </p:nvSpPr>
        <p:spPr>
          <a:xfrm>
            <a:off x="4221480" y="1930026"/>
            <a:ext cx="3749040" cy="27432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Regulating</a:t>
            </a:r>
          </a:p>
          <a:p>
            <a:pPr algn="ctr"/>
            <a:r>
              <a:rPr lang="en-US" dirty="0"/>
              <a:t>Climate regulation</a:t>
            </a:r>
          </a:p>
          <a:p>
            <a:pPr algn="ctr"/>
            <a:r>
              <a:rPr lang="en-US" dirty="0"/>
              <a:t>Carbon sequestration</a:t>
            </a:r>
          </a:p>
          <a:p>
            <a:pPr algn="ctr"/>
            <a:r>
              <a:rPr lang="en-US" dirty="0"/>
              <a:t>Flood control</a:t>
            </a:r>
          </a:p>
          <a:p>
            <a:pPr algn="ctr"/>
            <a:r>
              <a:rPr lang="en-US" dirty="0"/>
              <a:t>Water purification</a:t>
            </a:r>
          </a:p>
        </p:txBody>
      </p:sp>
    </p:spTree>
    <p:extLst>
      <p:ext uri="{BB962C8B-B14F-4D97-AF65-F5344CB8AC3E}">
        <p14:creationId xmlns:p14="http://schemas.microsoft.com/office/powerpoint/2010/main" val="1254907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2BCA-0A49-4516-8052-09D8C0A11C1D}"/>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196BD62B-4886-4014-916C-227ADA8BE302}"/>
              </a:ext>
            </a:extLst>
          </p:cNvPr>
          <p:cNvSpPr>
            <a:spLocks noGrp="1"/>
          </p:cNvSpPr>
          <p:nvPr>
            <p:ph idx="1"/>
          </p:nvPr>
        </p:nvSpPr>
        <p:spPr>
          <a:xfrm>
            <a:off x="6530109" y="2190045"/>
            <a:ext cx="5486400" cy="1396463"/>
          </a:xfrm>
        </p:spPr>
        <p:txBody>
          <a:bodyPr>
            <a:normAutofit fontScale="92500" lnSpcReduction="20000"/>
          </a:bodyPr>
          <a:lstStyle/>
          <a:p>
            <a:r>
              <a:rPr lang="en-US" sz="3800" dirty="0"/>
              <a:t>What ecosystem services do parks and preserves provide?</a:t>
            </a:r>
          </a:p>
          <a:p>
            <a:endParaRPr lang="en-US" dirty="0"/>
          </a:p>
          <a:p>
            <a:endParaRPr lang="en-US" dirty="0"/>
          </a:p>
        </p:txBody>
      </p:sp>
      <p:pic>
        <p:nvPicPr>
          <p:cNvPr id="5" name="Picture 4" descr="A body of water surrounded by trees&#10;&#10;Description automatically generated">
            <a:extLst>
              <a:ext uri="{FF2B5EF4-FFF2-40B4-BE49-F238E27FC236}">
                <a16:creationId xmlns:a16="http://schemas.microsoft.com/office/drawing/2014/main" id="{7BF9E210-0C82-4FE0-A098-6F481DE9C8A7}"/>
              </a:ext>
            </a:extLst>
          </p:cNvPr>
          <p:cNvPicPr>
            <a:picLocks noChangeAspect="1"/>
          </p:cNvPicPr>
          <p:nvPr/>
        </p:nvPicPr>
        <p:blipFill>
          <a:blip r:embed="rId2"/>
          <a:stretch>
            <a:fillRect/>
          </a:stretch>
        </p:blipFill>
        <p:spPr>
          <a:xfrm>
            <a:off x="609600" y="2140358"/>
            <a:ext cx="5713083" cy="4206240"/>
          </a:xfrm>
          <a:prstGeom prst="rect">
            <a:avLst/>
          </a:prstGeom>
        </p:spPr>
      </p:pic>
    </p:spTree>
    <p:extLst>
      <p:ext uri="{BB962C8B-B14F-4D97-AF65-F5344CB8AC3E}">
        <p14:creationId xmlns:p14="http://schemas.microsoft.com/office/powerpoint/2010/main" val="3516837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9B3B-5D7B-49BC-A910-33762234154E}"/>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953B8AB3-8E46-4340-9E90-1B79183D9706}"/>
              </a:ext>
            </a:extLst>
          </p:cNvPr>
          <p:cNvSpPr>
            <a:spLocks noGrp="1"/>
          </p:cNvSpPr>
          <p:nvPr>
            <p:ph idx="1"/>
          </p:nvPr>
        </p:nvSpPr>
        <p:spPr/>
        <p:txBody>
          <a:bodyPr/>
          <a:lstStyle/>
          <a:p>
            <a:r>
              <a:rPr lang="en-US" dirty="0">
                <a:cs typeface="Calibri"/>
              </a:rPr>
              <a:t>Read:</a:t>
            </a:r>
          </a:p>
          <a:p>
            <a:pPr marL="0" indent="0">
              <a:buNone/>
            </a:pPr>
            <a:endParaRPr lang="en-US" dirty="0">
              <a:cs typeface="Calibri"/>
            </a:endParaRPr>
          </a:p>
          <a:p>
            <a:pPr lvl="1"/>
            <a:r>
              <a:rPr lang="en-US" dirty="0"/>
              <a:t>Dudley, N., L. Higgins-Zogib, M. Hockings, K. MacKinnon, T. Sandwith, and S. Stolton. 2011. National parks with benefits: How protecting the planet’s biodiversity also provides ecosystem services. Solutions for a Sustainable and Desirable Future 2 (6): 87-95.</a:t>
            </a:r>
          </a:p>
          <a:p>
            <a:pPr marL="857250" lvl="2" indent="0">
              <a:buNone/>
            </a:pPr>
            <a:r>
              <a:rPr lang="en-US" dirty="0">
                <a:hlinkClick r:id="rId2"/>
              </a:rPr>
              <a:t>https://www.thesolutionsjournal.com/article/national-parks-with-benefits-how-protecting-the-planets-biodiversity-also-provides-ecosystem-services/</a:t>
            </a:r>
            <a:endParaRPr lang="en-US" dirty="0"/>
          </a:p>
          <a:p>
            <a:pPr marL="457200" lvl="1" indent="0">
              <a:buNone/>
            </a:pPr>
            <a:endParaRPr lang="en-US" dirty="0"/>
          </a:p>
        </p:txBody>
      </p:sp>
    </p:spTree>
    <p:extLst>
      <p:ext uri="{BB962C8B-B14F-4D97-AF65-F5344CB8AC3E}">
        <p14:creationId xmlns:p14="http://schemas.microsoft.com/office/powerpoint/2010/main" val="60342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MANAGEMENT STRATEGIES FOR RESILIENCE AND RESISTANCE</a:t>
            </a:r>
          </a:p>
        </p:txBody>
      </p:sp>
    </p:spTree>
    <p:extLst>
      <p:ext uri="{BB962C8B-B14F-4D97-AF65-F5344CB8AC3E}">
        <p14:creationId xmlns:p14="http://schemas.microsoft.com/office/powerpoint/2010/main" val="359835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986A-ADA5-4A9E-9BD4-3ADDCCD06936}"/>
              </a:ext>
            </a:extLst>
          </p:cNvPr>
          <p:cNvSpPr>
            <a:spLocks noGrp="1"/>
          </p:cNvSpPr>
          <p:nvPr>
            <p:ph type="title"/>
          </p:nvPr>
        </p:nvSpPr>
        <p:spPr/>
        <p:txBody>
          <a:bodyPr/>
          <a:lstStyle/>
          <a:p>
            <a:r>
              <a:rPr lang="en-US" dirty="0"/>
              <a:t>Resilience and Resistance</a:t>
            </a:r>
          </a:p>
        </p:txBody>
      </p:sp>
      <p:cxnSp>
        <p:nvCxnSpPr>
          <p:cNvPr id="5" name="Straight Connector 4">
            <a:extLst>
              <a:ext uri="{FF2B5EF4-FFF2-40B4-BE49-F238E27FC236}">
                <a16:creationId xmlns:a16="http://schemas.microsoft.com/office/drawing/2014/main" id="{F66CE1BB-E4D1-4D08-873D-1683C151406E}"/>
              </a:ext>
            </a:extLst>
          </p:cNvPr>
          <p:cNvCxnSpPr/>
          <p:nvPr/>
        </p:nvCxnSpPr>
        <p:spPr>
          <a:xfrm>
            <a:off x="2360645" y="1978090"/>
            <a:ext cx="0" cy="44171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90BE50C-DFAD-45A1-8940-15E76B9A4111}"/>
              </a:ext>
            </a:extLst>
          </p:cNvPr>
          <p:cNvCxnSpPr/>
          <p:nvPr/>
        </p:nvCxnSpPr>
        <p:spPr>
          <a:xfrm>
            <a:off x="2360645" y="6395214"/>
            <a:ext cx="66340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ECAB16-F383-4CE1-A1FC-EA8C7AAF6BA7}"/>
              </a:ext>
            </a:extLst>
          </p:cNvPr>
          <p:cNvCxnSpPr/>
          <p:nvPr/>
        </p:nvCxnSpPr>
        <p:spPr>
          <a:xfrm>
            <a:off x="2360645" y="2668555"/>
            <a:ext cx="3735355"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06A05B-E123-4628-BB81-6B336B9F0582}"/>
              </a:ext>
            </a:extLst>
          </p:cNvPr>
          <p:cNvCxnSpPr/>
          <p:nvPr/>
        </p:nvCxnSpPr>
        <p:spPr>
          <a:xfrm>
            <a:off x="6096000" y="2668555"/>
            <a:ext cx="603380" cy="353630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69D54F-0119-4EB8-831C-02C37975953F}"/>
              </a:ext>
            </a:extLst>
          </p:cNvPr>
          <p:cNvCxnSpPr/>
          <p:nvPr/>
        </p:nvCxnSpPr>
        <p:spPr>
          <a:xfrm>
            <a:off x="6699379" y="6204857"/>
            <a:ext cx="229533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5AC107-01BE-4377-8AD1-868660A7A1FF}"/>
              </a:ext>
            </a:extLst>
          </p:cNvPr>
          <p:cNvCxnSpPr/>
          <p:nvPr/>
        </p:nvCxnSpPr>
        <p:spPr>
          <a:xfrm>
            <a:off x="2360645" y="2827176"/>
            <a:ext cx="1110343" cy="0"/>
          </a:xfrm>
          <a:prstGeom prst="line">
            <a:avLst/>
          </a:prstGeom>
          <a:ln w="57150">
            <a:solidFill>
              <a:schemeClr val="accent6"/>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65A91B2F-443C-459F-BD5F-3F9EF973B120}"/>
              </a:ext>
            </a:extLst>
          </p:cNvPr>
          <p:cNvCxnSpPr/>
          <p:nvPr/>
        </p:nvCxnSpPr>
        <p:spPr>
          <a:xfrm>
            <a:off x="3470988" y="2810296"/>
            <a:ext cx="603380" cy="353630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47CCBE-1CE6-4A28-9155-D2CE79F82076}"/>
              </a:ext>
            </a:extLst>
          </p:cNvPr>
          <p:cNvCxnSpPr/>
          <p:nvPr/>
        </p:nvCxnSpPr>
        <p:spPr>
          <a:xfrm flipV="1">
            <a:off x="4111689" y="2810296"/>
            <a:ext cx="1160107" cy="353630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E6D40F1-66B0-49FE-B4A5-7D48E2123D51}"/>
              </a:ext>
            </a:extLst>
          </p:cNvPr>
          <p:cNvCxnSpPr>
            <a:cxnSpLocks/>
          </p:cNvCxnSpPr>
          <p:nvPr/>
        </p:nvCxnSpPr>
        <p:spPr>
          <a:xfrm>
            <a:off x="5287347" y="2810296"/>
            <a:ext cx="945502" cy="0"/>
          </a:xfrm>
          <a:prstGeom prst="line">
            <a:avLst/>
          </a:prstGeom>
          <a:ln w="57150">
            <a:solidFill>
              <a:schemeClr val="accent6"/>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74B826F7-D6F7-4358-AFA3-821B80F509B5}"/>
              </a:ext>
            </a:extLst>
          </p:cNvPr>
          <p:cNvCxnSpPr>
            <a:cxnSpLocks/>
          </p:cNvCxnSpPr>
          <p:nvPr/>
        </p:nvCxnSpPr>
        <p:spPr>
          <a:xfrm>
            <a:off x="6254620" y="2810296"/>
            <a:ext cx="286139" cy="191194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6787AE-6C0C-4725-B4A7-4B49DE62C798}"/>
              </a:ext>
            </a:extLst>
          </p:cNvPr>
          <p:cNvCxnSpPr>
            <a:cxnSpLocks/>
          </p:cNvCxnSpPr>
          <p:nvPr/>
        </p:nvCxnSpPr>
        <p:spPr>
          <a:xfrm flipV="1">
            <a:off x="6540759" y="2847937"/>
            <a:ext cx="567612" cy="1879197"/>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10CA6-80B0-4F52-8553-4B1714199B06}"/>
              </a:ext>
            </a:extLst>
          </p:cNvPr>
          <p:cNvCxnSpPr>
            <a:cxnSpLocks/>
          </p:cNvCxnSpPr>
          <p:nvPr/>
        </p:nvCxnSpPr>
        <p:spPr>
          <a:xfrm>
            <a:off x="7108371" y="2839498"/>
            <a:ext cx="1886339" cy="8439"/>
          </a:xfrm>
          <a:prstGeom prst="line">
            <a:avLst/>
          </a:prstGeom>
          <a:ln w="57150">
            <a:solidFill>
              <a:schemeClr val="accent6"/>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5A9439C6-B051-49BB-B9EE-4A92187521B6}"/>
              </a:ext>
            </a:extLst>
          </p:cNvPr>
          <p:cNvSpPr txBox="1"/>
          <p:nvPr/>
        </p:nvSpPr>
        <p:spPr>
          <a:xfrm>
            <a:off x="4962578" y="6395214"/>
            <a:ext cx="649537" cy="369332"/>
          </a:xfrm>
          <a:prstGeom prst="rect">
            <a:avLst/>
          </a:prstGeom>
          <a:noFill/>
        </p:spPr>
        <p:txBody>
          <a:bodyPr wrap="none" rtlCol="0">
            <a:spAutoFit/>
          </a:bodyPr>
          <a:lstStyle/>
          <a:p>
            <a:r>
              <a:rPr lang="en-US" dirty="0"/>
              <a:t>Time</a:t>
            </a:r>
          </a:p>
        </p:txBody>
      </p:sp>
      <p:sp>
        <p:nvSpPr>
          <p:cNvPr id="36" name="TextBox 35">
            <a:extLst>
              <a:ext uri="{FF2B5EF4-FFF2-40B4-BE49-F238E27FC236}">
                <a16:creationId xmlns:a16="http://schemas.microsoft.com/office/drawing/2014/main" id="{EDBD99BC-B8C0-4AF9-B774-A4CEF921F18E}"/>
              </a:ext>
            </a:extLst>
          </p:cNvPr>
          <p:cNvSpPr txBox="1"/>
          <p:nvPr/>
        </p:nvSpPr>
        <p:spPr>
          <a:xfrm rot="16200000">
            <a:off x="982016" y="4001986"/>
            <a:ext cx="2034147" cy="369332"/>
          </a:xfrm>
          <a:prstGeom prst="rect">
            <a:avLst/>
          </a:prstGeom>
          <a:noFill/>
        </p:spPr>
        <p:txBody>
          <a:bodyPr wrap="none" rtlCol="0">
            <a:spAutoFit/>
          </a:bodyPr>
          <a:lstStyle/>
          <a:p>
            <a:r>
              <a:rPr lang="en-US" dirty="0"/>
              <a:t>Ecosystem Function</a:t>
            </a:r>
          </a:p>
        </p:txBody>
      </p:sp>
      <p:sp>
        <p:nvSpPr>
          <p:cNvPr id="37" name="Arrow: Down 36">
            <a:extLst>
              <a:ext uri="{FF2B5EF4-FFF2-40B4-BE49-F238E27FC236}">
                <a16:creationId xmlns:a16="http://schemas.microsoft.com/office/drawing/2014/main" id="{CE263C2B-D46B-42B5-9D96-EB6E4CEE5E01}"/>
              </a:ext>
            </a:extLst>
          </p:cNvPr>
          <p:cNvSpPr/>
          <p:nvPr/>
        </p:nvSpPr>
        <p:spPr>
          <a:xfrm>
            <a:off x="3278155" y="1406038"/>
            <a:ext cx="363894" cy="118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Arrow: Down 37">
            <a:extLst>
              <a:ext uri="{FF2B5EF4-FFF2-40B4-BE49-F238E27FC236}">
                <a16:creationId xmlns:a16="http://schemas.microsoft.com/office/drawing/2014/main" id="{7CE3F232-8EDC-48AC-9CFD-216FAF257C54}"/>
              </a:ext>
            </a:extLst>
          </p:cNvPr>
          <p:cNvSpPr/>
          <p:nvPr/>
        </p:nvSpPr>
        <p:spPr>
          <a:xfrm>
            <a:off x="5966927" y="1343608"/>
            <a:ext cx="363894" cy="1183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1678D3E9-A20F-4D1F-903A-BEB98775F35A}"/>
              </a:ext>
            </a:extLst>
          </p:cNvPr>
          <p:cNvSpPr txBox="1"/>
          <p:nvPr/>
        </p:nvSpPr>
        <p:spPr>
          <a:xfrm>
            <a:off x="3523862" y="1786811"/>
            <a:ext cx="1313821" cy="369332"/>
          </a:xfrm>
          <a:prstGeom prst="rect">
            <a:avLst/>
          </a:prstGeom>
          <a:noFill/>
        </p:spPr>
        <p:txBody>
          <a:bodyPr wrap="none" rtlCol="0">
            <a:spAutoFit/>
          </a:bodyPr>
          <a:lstStyle/>
          <a:p>
            <a:r>
              <a:rPr lang="en-US" dirty="0"/>
              <a:t>Disturbance</a:t>
            </a:r>
          </a:p>
        </p:txBody>
      </p:sp>
      <p:sp>
        <p:nvSpPr>
          <p:cNvPr id="42" name="TextBox 41">
            <a:extLst>
              <a:ext uri="{FF2B5EF4-FFF2-40B4-BE49-F238E27FC236}">
                <a16:creationId xmlns:a16="http://schemas.microsoft.com/office/drawing/2014/main" id="{5E92505D-0B1C-4995-A6E5-9446302F8761}"/>
              </a:ext>
            </a:extLst>
          </p:cNvPr>
          <p:cNvSpPr txBox="1"/>
          <p:nvPr/>
        </p:nvSpPr>
        <p:spPr>
          <a:xfrm>
            <a:off x="6251509" y="1772996"/>
            <a:ext cx="1313821" cy="369332"/>
          </a:xfrm>
          <a:prstGeom prst="rect">
            <a:avLst/>
          </a:prstGeom>
          <a:noFill/>
        </p:spPr>
        <p:txBody>
          <a:bodyPr wrap="none" rtlCol="0">
            <a:spAutoFit/>
          </a:bodyPr>
          <a:lstStyle/>
          <a:p>
            <a:r>
              <a:rPr lang="en-US" dirty="0"/>
              <a:t>Disturbance</a:t>
            </a:r>
          </a:p>
        </p:txBody>
      </p:sp>
      <p:sp>
        <p:nvSpPr>
          <p:cNvPr id="43" name="TextBox 42">
            <a:extLst>
              <a:ext uri="{FF2B5EF4-FFF2-40B4-BE49-F238E27FC236}">
                <a16:creationId xmlns:a16="http://schemas.microsoft.com/office/drawing/2014/main" id="{52CE5F13-2713-47C3-9935-EB1EEB8508C9}"/>
              </a:ext>
            </a:extLst>
          </p:cNvPr>
          <p:cNvSpPr txBox="1"/>
          <p:nvPr/>
        </p:nvSpPr>
        <p:spPr>
          <a:xfrm>
            <a:off x="9759820" y="3419670"/>
            <a:ext cx="1937518" cy="1077218"/>
          </a:xfrm>
          <a:prstGeom prst="rect">
            <a:avLst/>
          </a:prstGeom>
          <a:noFill/>
        </p:spPr>
        <p:txBody>
          <a:bodyPr wrap="none" rtlCol="0">
            <a:spAutoFit/>
          </a:bodyPr>
          <a:lstStyle/>
          <a:p>
            <a:r>
              <a:rPr lang="en-US" sz="3200" dirty="0"/>
              <a:t>Resilience</a:t>
            </a:r>
          </a:p>
          <a:p>
            <a:r>
              <a:rPr lang="en-US" sz="3200" dirty="0"/>
              <a:t>Resistance</a:t>
            </a:r>
          </a:p>
        </p:txBody>
      </p:sp>
      <p:cxnSp>
        <p:nvCxnSpPr>
          <p:cNvPr id="46" name="Straight Connector 45">
            <a:extLst>
              <a:ext uri="{FF2B5EF4-FFF2-40B4-BE49-F238E27FC236}">
                <a16:creationId xmlns:a16="http://schemas.microsoft.com/office/drawing/2014/main" id="{9B39B8EB-48F7-492C-863A-4C11A223E280}"/>
              </a:ext>
            </a:extLst>
          </p:cNvPr>
          <p:cNvCxnSpPr>
            <a:cxnSpLocks/>
          </p:cNvCxnSpPr>
          <p:nvPr/>
        </p:nvCxnSpPr>
        <p:spPr>
          <a:xfrm>
            <a:off x="8814318" y="3681153"/>
            <a:ext cx="945502" cy="0"/>
          </a:xfrm>
          <a:prstGeom prst="line">
            <a:avLst/>
          </a:prstGeom>
          <a:ln w="57150">
            <a:solidFill>
              <a:schemeClr val="accent6"/>
            </a:solidFill>
          </a:ln>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D2FA799B-913E-40EC-A68D-FD3DCAB6F8A9}"/>
              </a:ext>
            </a:extLst>
          </p:cNvPr>
          <p:cNvCxnSpPr>
            <a:cxnSpLocks/>
          </p:cNvCxnSpPr>
          <p:nvPr/>
        </p:nvCxnSpPr>
        <p:spPr>
          <a:xfrm>
            <a:off x="8836090" y="4208423"/>
            <a:ext cx="92373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28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B5D0-F9B1-4377-942A-B1970DD51238}"/>
              </a:ext>
            </a:extLst>
          </p:cNvPr>
          <p:cNvSpPr>
            <a:spLocks noGrp="1"/>
          </p:cNvSpPr>
          <p:nvPr>
            <p:ph type="title"/>
          </p:nvPr>
        </p:nvSpPr>
        <p:spPr/>
        <p:txBody>
          <a:bodyPr>
            <a:normAutofit/>
          </a:bodyPr>
          <a:lstStyle/>
          <a:p>
            <a:r>
              <a:rPr lang="en-US" sz="4000" dirty="0"/>
              <a:t>Managing for Resilience and Resistance</a:t>
            </a:r>
          </a:p>
        </p:txBody>
      </p:sp>
      <p:pic>
        <p:nvPicPr>
          <p:cNvPr id="5" name="Content Placeholder 4" descr="Diagram&#10;&#10;Description automatically generated">
            <a:extLst>
              <a:ext uri="{FF2B5EF4-FFF2-40B4-BE49-F238E27FC236}">
                <a16:creationId xmlns:a16="http://schemas.microsoft.com/office/drawing/2014/main" id="{C7E34F40-F495-4BC4-9C7F-ECAB3543A48D}"/>
              </a:ext>
            </a:extLst>
          </p:cNvPr>
          <p:cNvPicPr>
            <a:picLocks noGrp="1" noChangeAspect="1"/>
          </p:cNvPicPr>
          <p:nvPr>
            <p:ph idx="1"/>
          </p:nvPr>
        </p:nvPicPr>
        <p:blipFill>
          <a:blip r:embed="rId2"/>
          <a:stretch>
            <a:fillRect/>
          </a:stretch>
        </p:blipFill>
        <p:spPr>
          <a:xfrm>
            <a:off x="1899134" y="1908196"/>
            <a:ext cx="8393731" cy="4884488"/>
          </a:xfrm>
        </p:spPr>
      </p:pic>
    </p:spTree>
    <p:extLst>
      <p:ext uri="{BB962C8B-B14F-4D97-AF65-F5344CB8AC3E}">
        <p14:creationId xmlns:p14="http://schemas.microsoft.com/office/powerpoint/2010/main" val="1278700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9ADC-4CE4-456B-8CA2-2873C7E33BAB}"/>
              </a:ext>
            </a:extLst>
          </p:cNvPr>
          <p:cNvSpPr>
            <a:spLocks noGrp="1"/>
          </p:cNvSpPr>
          <p:nvPr>
            <p:ph type="title"/>
          </p:nvPr>
        </p:nvSpPr>
        <p:spPr/>
        <p:txBody>
          <a:bodyPr/>
          <a:lstStyle/>
          <a:p>
            <a:r>
              <a:rPr lang="en-US" dirty="0"/>
              <a:t>Discussion Question</a:t>
            </a:r>
          </a:p>
        </p:txBody>
      </p:sp>
      <p:sp>
        <p:nvSpPr>
          <p:cNvPr id="7" name="Content Placeholder 6">
            <a:extLst>
              <a:ext uri="{FF2B5EF4-FFF2-40B4-BE49-F238E27FC236}">
                <a16:creationId xmlns:a16="http://schemas.microsoft.com/office/drawing/2014/main" id="{976BBC20-AB44-453F-8DFC-325CAA84BBA7}"/>
              </a:ext>
            </a:extLst>
          </p:cNvPr>
          <p:cNvSpPr>
            <a:spLocks noGrp="1"/>
          </p:cNvSpPr>
          <p:nvPr>
            <p:ph idx="1"/>
          </p:nvPr>
        </p:nvSpPr>
        <p:spPr>
          <a:xfrm>
            <a:off x="7109926" y="1869251"/>
            <a:ext cx="4472473" cy="4525963"/>
          </a:xfrm>
        </p:spPr>
        <p:txBody>
          <a:bodyPr/>
          <a:lstStyle/>
          <a:p>
            <a:r>
              <a:rPr lang="en-US" dirty="0"/>
              <a:t>What management practices might increase resilience and resistance to perturbations such as climate change and natural disasters?</a:t>
            </a:r>
          </a:p>
        </p:txBody>
      </p:sp>
      <p:pic>
        <p:nvPicPr>
          <p:cNvPr id="9" name="Picture 8" descr="A body of water&#10;&#10;Description automatically generated">
            <a:extLst>
              <a:ext uri="{FF2B5EF4-FFF2-40B4-BE49-F238E27FC236}">
                <a16:creationId xmlns:a16="http://schemas.microsoft.com/office/drawing/2014/main" id="{43581AC2-71D7-4391-840B-2C4353E59E2D}"/>
              </a:ext>
            </a:extLst>
          </p:cNvPr>
          <p:cNvPicPr>
            <a:picLocks noChangeAspect="1"/>
          </p:cNvPicPr>
          <p:nvPr/>
        </p:nvPicPr>
        <p:blipFill>
          <a:blip r:embed="rId2"/>
          <a:stretch>
            <a:fillRect/>
          </a:stretch>
        </p:blipFill>
        <p:spPr>
          <a:xfrm>
            <a:off x="609600" y="2216100"/>
            <a:ext cx="6210000" cy="4206240"/>
          </a:xfrm>
          <a:prstGeom prst="rect">
            <a:avLst/>
          </a:prstGeom>
        </p:spPr>
      </p:pic>
    </p:spTree>
    <p:extLst>
      <p:ext uri="{BB962C8B-B14F-4D97-AF65-F5344CB8AC3E}">
        <p14:creationId xmlns:p14="http://schemas.microsoft.com/office/powerpoint/2010/main" val="350202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BCD9-982E-4E01-9A40-EB04762E4383}"/>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EDA539E3-D888-4703-9917-C3A0A8384BC2}"/>
              </a:ext>
            </a:extLst>
          </p:cNvPr>
          <p:cNvSpPr>
            <a:spLocks noGrp="1"/>
          </p:cNvSpPr>
          <p:nvPr>
            <p:ph idx="1"/>
          </p:nvPr>
        </p:nvSpPr>
        <p:spPr/>
        <p:txBody>
          <a:bodyPr>
            <a:normAutofit lnSpcReduction="10000"/>
          </a:bodyPr>
          <a:lstStyle/>
          <a:p>
            <a:r>
              <a:rPr lang="en-US" dirty="0"/>
              <a:t>Read:</a:t>
            </a:r>
          </a:p>
          <a:p>
            <a:pPr marL="0" indent="0">
              <a:buNone/>
            </a:pPr>
            <a:endParaRPr lang="en-US" dirty="0"/>
          </a:p>
          <a:p>
            <a:pPr lvl="1"/>
            <a:r>
              <a:rPr lang="en-US" dirty="0"/>
              <a:t>West, J.M., S.H. Julius, P. Kareiva, C. Enquist, J.J. Lawler, B. Petersen, A.E. Johnson, and M.R. Shaw. 2009. U.S. natural resources and climate change: Concepts and approaches for management adaptation. </a:t>
            </a:r>
            <a:r>
              <a:rPr lang="en-US" i="1" dirty="0"/>
              <a:t>Environmental Management </a:t>
            </a:r>
            <a:r>
              <a:rPr lang="en-US" dirty="0"/>
              <a:t>44: 1001-1021.</a:t>
            </a:r>
          </a:p>
          <a:p>
            <a:pPr marL="457200" lvl="1" indent="0">
              <a:buNone/>
            </a:pPr>
            <a:endParaRPr lang="en-US" dirty="0"/>
          </a:p>
          <a:p>
            <a:pPr lvl="1"/>
            <a:r>
              <a:rPr lang="en-US" dirty="0"/>
              <a:t>Munang, R., I. Thiaw, K. Alverson, J. Liu, and Z. Han. 2013. The role of ecosystem services in climate change adaptation and disaster risk reduction. </a:t>
            </a:r>
            <a:r>
              <a:rPr lang="en-US" i="1" dirty="0"/>
              <a:t>Current Opinion in Environmental Sustainability </a:t>
            </a:r>
            <a:r>
              <a:rPr lang="en-US" dirty="0"/>
              <a:t>5: 47-52.</a:t>
            </a:r>
          </a:p>
        </p:txBody>
      </p:sp>
    </p:spTree>
    <p:extLst>
      <p:ext uri="{BB962C8B-B14F-4D97-AF65-F5344CB8AC3E}">
        <p14:creationId xmlns:p14="http://schemas.microsoft.com/office/powerpoint/2010/main" val="1473237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INTRODUCTION TO THE ESTERO BAY COMPLEX</a:t>
            </a:r>
          </a:p>
        </p:txBody>
      </p:sp>
    </p:spTree>
    <p:extLst>
      <p:ext uri="{BB962C8B-B14F-4D97-AF65-F5344CB8AC3E}">
        <p14:creationId xmlns:p14="http://schemas.microsoft.com/office/powerpoint/2010/main" val="1256511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374F-5778-47C7-92EB-5FE89B6F12F6}"/>
              </a:ext>
            </a:extLst>
          </p:cNvPr>
          <p:cNvSpPr>
            <a:spLocks noGrp="1"/>
          </p:cNvSpPr>
          <p:nvPr>
            <p:ph type="title"/>
          </p:nvPr>
        </p:nvSpPr>
        <p:spPr/>
        <p:txBody>
          <a:bodyPr/>
          <a:lstStyle/>
          <a:p>
            <a:r>
              <a:rPr lang="en-US" dirty="0"/>
              <a:t>Estero Bay Aquatic Preserve</a:t>
            </a:r>
          </a:p>
        </p:txBody>
      </p:sp>
      <p:pic>
        <p:nvPicPr>
          <p:cNvPr id="5" name="Content Placeholder 4" descr="Map&#10;&#10;Description automatically generated">
            <a:extLst>
              <a:ext uri="{FF2B5EF4-FFF2-40B4-BE49-F238E27FC236}">
                <a16:creationId xmlns:a16="http://schemas.microsoft.com/office/drawing/2014/main" id="{5C16F9BB-3D57-4401-9A65-377DF5E359C5}"/>
              </a:ext>
            </a:extLst>
          </p:cNvPr>
          <p:cNvPicPr>
            <a:picLocks noGrp="1" noChangeAspect="1"/>
          </p:cNvPicPr>
          <p:nvPr>
            <p:ph idx="1"/>
          </p:nvPr>
        </p:nvPicPr>
        <p:blipFill rotWithShape="1">
          <a:blip r:embed="rId2"/>
          <a:srcRect l="5303" t="3552" r="2122" b="2577"/>
          <a:stretch/>
        </p:blipFill>
        <p:spPr>
          <a:xfrm>
            <a:off x="7081023" y="2163337"/>
            <a:ext cx="4976957" cy="4482790"/>
          </a:xfrm>
        </p:spPr>
      </p:pic>
      <p:sp>
        <p:nvSpPr>
          <p:cNvPr id="6" name="Content Placeholder 6">
            <a:extLst>
              <a:ext uri="{FF2B5EF4-FFF2-40B4-BE49-F238E27FC236}">
                <a16:creationId xmlns:a16="http://schemas.microsoft.com/office/drawing/2014/main" id="{ED14408D-27F3-4DC9-BB6D-F0112F006CC7}"/>
              </a:ext>
            </a:extLst>
          </p:cNvPr>
          <p:cNvSpPr txBox="1">
            <a:spLocks/>
          </p:cNvSpPr>
          <p:nvPr/>
        </p:nvSpPr>
        <p:spPr>
          <a:xfrm>
            <a:off x="609600" y="1869251"/>
            <a:ext cx="5980771"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Established 1966, as Florida’s first aquatic preserve</a:t>
            </a:r>
          </a:p>
          <a:p>
            <a:r>
              <a:rPr lang="en-US" dirty="0"/>
              <a:t>11,000 acres of seagrass meadows, mangroves, rookery islands, oyster beds</a:t>
            </a:r>
          </a:p>
          <a:p>
            <a:r>
              <a:rPr lang="en-US" dirty="0"/>
              <a:t>Bordered by state parks</a:t>
            </a:r>
          </a:p>
          <a:p>
            <a:r>
              <a:rPr lang="en-US" dirty="0"/>
              <a:t>Administered by Florida Department of Environmental Protection (DEP), Florida Coastal Office</a:t>
            </a:r>
          </a:p>
        </p:txBody>
      </p:sp>
    </p:spTree>
    <p:extLst>
      <p:ext uri="{BB962C8B-B14F-4D97-AF65-F5344CB8AC3E}">
        <p14:creationId xmlns:p14="http://schemas.microsoft.com/office/powerpoint/2010/main" val="979138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497632" y="1897243"/>
            <a:ext cx="10972800" cy="4960757"/>
          </a:xfrm>
        </p:spPr>
        <p:txBody>
          <a:bodyPr vert="horz" lIns="91440" tIns="45720" rIns="91440" bIns="45720" rtlCol="0" anchor="t">
            <a:normAutofit fontScale="92500" lnSpcReduction="20000"/>
          </a:bodyPr>
          <a:lstStyle/>
          <a:p>
            <a:pPr marL="0" indent="0">
              <a:buNone/>
            </a:pPr>
            <a:r>
              <a:rPr lang="en-US" dirty="0"/>
              <a:t>Upon completion of this case study students will be able to:</a:t>
            </a:r>
          </a:p>
          <a:p>
            <a:r>
              <a:rPr lang="en-US" i="1" dirty="0"/>
              <a:t>Describe</a:t>
            </a:r>
            <a:r>
              <a:rPr lang="en-US" dirty="0"/>
              <a:t> the roles of parks/preserves and </a:t>
            </a:r>
            <a:r>
              <a:rPr lang="en-US" i="1" dirty="0"/>
              <a:t>defend</a:t>
            </a:r>
            <a:r>
              <a:rPr lang="en-US" dirty="0"/>
              <a:t> their conservation.</a:t>
            </a:r>
          </a:p>
          <a:p>
            <a:r>
              <a:rPr lang="en-US" i="1" dirty="0">
                <a:cs typeface="Calibri"/>
              </a:rPr>
              <a:t>Describe </a:t>
            </a:r>
            <a:r>
              <a:rPr lang="en-US" dirty="0">
                <a:cs typeface="Calibri"/>
              </a:rPr>
              <a:t>and </a:t>
            </a:r>
            <a:r>
              <a:rPr lang="en-US" i="1" dirty="0">
                <a:cs typeface="Calibri"/>
              </a:rPr>
              <a:t>compare</a:t>
            </a:r>
            <a:r>
              <a:rPr lang="en-US" dirty="0">
                <a:cs typeface="Calibri"/>
              </a:rPr>
              <a:t> management strategies to improve resilience and resistance of natural resources to natural disasters and climate change.</a:t>
            </a:r>
          </a:p>
          <a:p>
            <a:r>
              <a:rPr lang="en-US" i="1" dirty="0">
                <a:cs typeface="Calibri"/>
              </a:rPr>
              <a:t>Critique</a:t>
            </a:r>
            <a:r>
              <a:rPr lang="en-US" dirty="0">
                <a:cs typeface="Calibri"/>
              </a:rPr>
              <a:t> natural resource management plans and related disaster plans.</a:t>
            </a:r>
          </a:p>
          <a:p>
            <a:r>
              <a:rPr lang="en-US" i="1" dirty="0">
                <a:cs typeface="Calibri"/>
              </a:rPr>
              <a:t>Describe </a:t>
            </a:r>
            <a:r>
              <a:rPr lang="en-US" dirty="0">
                <a:cs typeface="Calibri"/>
              </a:rPr>
              <a:t>leadership frames, </a:t>
            </a:r>
            <a:r>
              <a:rPr lang="en-US" i="1" dirty="0">
                <a:cs typeface="Calibri"/>
              </a:rPr>
              <a:t>evaluate</a:t>
            </a:r>
            <a:r>
              <a:rPr lang="en-US" dirty="0">
                <a:cs typeface="Calibri"/>
              </a:rPr>
              <a:t> the contributions of leadership frames in natural resource management, and consider how to </a:t>
            </a:r>
            <a:r>
              <a:rPr lang="en-US" i="1" dirty="0">
                <a:cs typeface="Calibri"/>
              </a:rPr>
              <a:t>apply</a:t>
            </a:r>
            <a:r>
              <a:rPr lang="en-US" dirty="0">
                <a:cs typeface="Calibri"/>
              </a:rPr>
              <a:t> leadership frames in their own careers.</a:t>
            </a:r>
            <a:endParaRPr lang="en-US" dirty="0"/>
          </a:p>
        </p:txBody>
      </p:sp>
    </p:spTree>
    <p:extLst>
      <p:ext uri="{BB962C8B-B14F-4D97-AF65-F5344CB8AC3E}">
        <p14:creationId xmlns:p14="http://schemas.microsoft.com/office/powerpoint/2010/main" val="3611673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9ADC-4CE4-456B-8CA2-2873C7E33BAB}"/>
              </a:ext>
            </a:extLst>
          </p:cNvPr>
          <p:cNvSpPr>
            <a:spLocks noGrp="1"/>
          </p:cNvSpPr>
          <p:nvPr>
            <p:ph type="title"/>
          </p:nvPr>
        </p:nvSpPr>
        <p:spPr/>
        <p:txBody>
          <a:bodyPr/>
          <a:lstStyle/>
          <a:p>
            <a:r>
              <a:rPr lang="en-US" dirty="0"/>
              <a:t>Discussion Questions</a:t>
            </a:r>
          </a:p>
        </p:txBody>
      </p:sp>
      <p:sp>
        <p:nvSpPr>
          <p:cNvPr id="7" name="Content Placeholder 6">
            <a:extLst>
              <a:ext uri="{FF2B5EF4-FFF2-40B4-BE49-F238E27FC236}">
                <a16:creationId xmlns:a16="http://schemas.microsoft.com/office/drawing/2014/main" id="{976BBC20-AB44-453F-8DFC-325CAA84BBA7}"/>
              </a:ext>
            </a:extLst>
          </p:cNvPr>
          <p:cNvSpPr>
            <a:spLocks noGrp="1"/>
          </p:cNvSpPr>
          <p:nvPr>
            <p:ph idx="1"/>
          </p:nvPr>
        </p:nvSpPr>
        <p:spPr>
          <a:xfrm>
            <a:off x="609600" y="1980087"/>
            <a:ext cx="11104183" cy="4525963"/>
          </a:xfrm>
        </p:spPr>
        <p:txBody>
          <a:bodyPr/>
          <a:lstStyle/>
          <a:p>
            <a:r>
              <a:rPr lang="en-US" dirty="0"/>
              <a:t>What stakeholders may have an interest in the management of the Estero Bay Aquatic Preserve?</a:t>
            </a:r>
          </a:p>
          <a:p>
            <a:r>
              <a:rPr lang="en-US" dirty="0"/>
              <a:t>What leadership frames may be involved in stakeholder relationships?</a:t>
            </a:r>
          </a:p>
        </p:txBody>
      </p:sp>
      <p:pic>
        <p:nvPicPr>
          <p:cNvPr id="8" name="Picture 7" descr="A body of water with buildings in the distance&#10;&#10;Description automatically generated">
            <a:extLst>
              <a:ext uri="{FF2B5EF4-FFF2-40B4-BE49-F238E27FC236}">
                <a16:creationId xmlns:a16="http://schemas.microsoft.com/office/drawing/2014/main" id="{D1BF78D9-9CAD-474B-AC1E-01DA951EAAA6}"/>
              </a:ext>
            </a:extLst>
          </p:cNvPr>
          <p:cNvPicPr>
            <a:picLocks noChangeAspect="1"/>
          </p:cNvPicPr>
          <p:nvPr/>
        </p:nvPicPr>
        <p:blipFill>
          <a:blip r:embed="rId2"/>
          <a:stretch>
            <a:fillRect/>
          </a:stretch>
        </p:blipFill>
        <p:spPr>
          <a:xfrm>
            <a:off x="1645920" y="4243068"/>
            <a:ext cx="8900160" cy="2484120"/>
          </a:xfrm>
          <a:prstGeom prst="rect">
            <a:avLst/>
          </a:prstGeom>
        </p:spPr>
      </p:pic>
    </p:spTree>
    <p:extLst>
      <p:ext uri="{BB962C8B-B14F-4D97-AF65-F5344CB8AC3E}">
        <p14:creationId xmlns:p14="http://schemas.microsoft.com/office/powerpoint/2010/main" val="2112410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BCD9-982E-4E01-9A40-EB04762E4383}"/>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EDA539E3-D888-4703-9917-C3A0A8384BC2}"/>
              </a:ext>
            </a:extLst>
          </p:cNvPr>
          <p:cNvSpPr>
            <a:spLocks noGrp="1"/>
          </p:cNvSpPr>
          <p:nvPr>
            <p:ph idx="1"/>
          </p:nvPr>
        </p:nvSpPr>
        <p:spPr/>
        <p:txBody>
          <a:bodyPr>
            <a:normAutofit/>
          </a:bodyPr>
          <a:lstStyle/>
          <a:p>
            <a:r>
              <a:rPr lang="en-US" dirty="0"/>
              <a:t>Explore:</a:t>
            </a:r>
          </a:p>
          <a:p>
            <a:pPr lvl="1"/>
            <a:endParaRPr lang="en-US" dirty="0"/>
          </a:p>
          <a:p>
            <a:pPr lvl="1"/>
            <a:r>
              <a:rPr lang="en-US" dirty="0"/>
              <a:t>Estero Bay Aquatic Preserve </a:t>
            </a:r>
            <a:r>
              <a:rPr lang="en-US" dirty="0">
                <a:hlinkClick r:id="rId2"/>
              </a:rPr>
              <a:t>https://floridadep.gov/rcp/aquatic-preserve/locations/estero-bay-aquatic-preserve</a:t>
            </a:r>
            <a:endParaRPr lang="en-US" dirty="0"/>
          </a:p>
          <a:p>
            <a:pPr lvl="1"/>
            <a:r>
              <a:rPr lang="en-US" dirty="0"/>
              <a:t>Estero Bay Preserve State Park </a:t>
            </a:r>
            <a:r>
              <a:rPr lang="en-US" dirty="0">
                <a:hlinkClick r:id="rId3"/>
              </a:rPr>
              <a:t>https://www.floridastateparks.org/parks-and-trails/estero-bay-preserve-state-park</a:t>
            </a:r>
            <a:endParaRPr lang="en-US" dirty="0"/>
          </a:p>
          <a:p>
            <a:pPr lvl="1"/>
            <a:r>
              <a:rPr lang="en-US" dirty="0"/>
              <a:t>Koreshan State Park </a:t>
            </a:r>
            <a:r>
              <a:rPr lang="en-US" dirty="0">
                <a:hlinkClick r:id="rId4"/>
              </a:rPr>
              <a:t>https://www.floridastateparks.org/parks-and-trails/koreshan-state-park</a:t>
            </a:r>
            <a:endParaRPr lang="en-US" dirty="0"/>
          </a:p>
          <a:p>
            <a:pPr marL="457200" lvl="1" indent="0">
              <a:buNone/>
            </a:pPr>
            <a:endParaRPr lang="en-US" dirty="0"/>
          </a:p>
        </p:txBody>
      </p:sp>
    </p:spTree>
    <p:extLst>
      <p:ext uri="{BB962C8B-B14F-4D97-AF65-F5344CB8AC3E}">
        <p14:creationId xmlns:p14="http://schemas.microsoft.com/office/powerpoint/2010/main" val="3116504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9ADC-4CE4-456B-8CA2-2873C7E33BAB}"/>
              </a:ext>
            </a:extLst>
          </p:cNvPr>
          <p:cNvSpPr>
            <a:spLocks noGrp="1"/>
          </p:cNvSpPr>
          <p:nvPr>
            <p:ph type="title"/>
          </p:nvPr>
        </p:nvSpPr>
        <p:spPr/>
        <p:txBody>
          <a:bodyPr/>
          <a:lstStyle/>
          <a:p>
            <a:r>
              <a:rPr lang="en-US" dirty="0"/>
              <a:t>Further Discussion Questions</a:t>
            </a:r>
          </a:p>
        </p:txBody>
      </p:sp>
      <p:sp>
        <p:nvSpPr>
          <p:cNvPr id="7" name="Content Placeholder 6">
            <a:extLst>
              <a:ext uri="{FF2B5EF4-FFF2-40B4-BE49-F238E27FC236}">
                <a16:creationId xmlns:a16="http://schemas.microsoft.com/office/drawing/2014/main" id="{976BBC20-AB44-453F-8DFC-325CAA84BBA7}"/>
              </a:ext>
            </a:extLst>
          </p:cNvPr>
          <p:cNvSpPr>
            <a:spLocks noGrp="1"/>
          </p:cNvSpPr>
          <p:nvPr>
            <p:ph idx="1"/>
          </p:nvPr>
        </p:nvSpPr>
        <p:spPr>
          <a:xfrm>
            <a:off x="609600" y="1980087"/>
            <a:ext cx="11104183" cy="4525963"/>
          </a:xfrm>
        </p:spPr>
        <p:txBody>
          <a:bodyPr/>
          <a:lstStyle/>
          <a:p>
            <a:r>
              <a:rPr lang="en-US" dirty="0"/>
              <a:t>What ecosystem services does the Estero Bay Complex provide?</a:t>
            </a:r>
          </a:p>
          <a:p>
            <a:r>
              <a:rPr lang="en-US" dirty="0"/>
              <a:t>How does the Estero Bay Complex mitigate climate change and natural disasters?</a:t>
            </a:r>
          </a:p>
          <a:p>
            <a:r>
              <a:rPr lang="en-US" dirty="0"/>
              <a:t>How does each leadership frame (structural, human resource, political, symbolic) contribute to the successful function of parks and preserves in general? Of the Estero Bay Complex, in particular?</a:t>
            </a:r>
          </a:p>
        </p:txBody>
      </p:sp>
    </p:spTree>
    <p:extLst>
      <p:ext uri="{BB962C8B-B14F-4D97-AF65-F5344CB8AC3E}">
        <p14:creationId xmlns:p14="http://schemas.microsoft.com/office/powerpoint/2010/main" val="275841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ESTERO BAY AQUATIC PRESERVE MANAGEMENT PLAN</a:t>
            </a:r>
          </a:p>
        </p:txBody>
      </p:sp>
    </p:spTree>
    <p:extLst>
      <p:ext uri="{BB962C8B-B14F-4D97-AF65-F5344CB8AC3E}">
        <p14:creationId xmlns:p14="http://schemas.microsoft.com/office/powerpoint/2010/main" val="1154552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Estero Bay Management Plan</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Goals:</a:t>
            </a:r>
          </a:p>
          <a:p>
            <a:pPr lvl="1"/>
            <a:r>
              <a:rPr lang="en-US" dirty="0">
                <a:cs typeface="Calibri"/>
              </a:rPr>
              <a:t>Protect and enhance ecological integrity</a:t>
            </a:r>
          </a:p>
          <a:p>
            <a:pPr lvl="1"/>
            <a:r>
              <a:rPr lang="en-US" dirty="0">
                <a:cs typeface="Calibri"/>
              </a:rPr>
              <a:t>Restore areas to natural condition</a:t>
            </a:r>
          </a:p>
          <a:p>
            <a:pPr lvl="1"/>
            <a:r>
              <a:rPr lang="en-US" dirty="0">
                <a:cs typeface="Calibri"/>
              </a:rPr>
              <a:t>Encourage sustainable use and stewardship</a:t>
            </a:r>
          </a:p>
          <a:p>
            <a:r>
              <a:rPr lang="en-US" dirty="0">
                <a:cs typeface="Calibri"/>
              </a:rPr>
              <a:t>Issue-based management:</a:t>
            </a:r>
          </a:p>
          <a:p>
            <a:pPr lvl="1"/>
            <a:r>
              <a:rPr lang="en-US" dirty="0">
                <a:cs typeface="Calibri"/>
              </a:rPr>
              <a:t>Water quality</a:t>
            </a:r>
          </a:p>
          <a:p>
            <a:pPr lvl="1"/>
            <a:r>
              <a:rPr lang="en-US" dirty="0">
                <a:cs typeface="Calibri"/>
              </a:rPr>
              <a:t>Coastal and watershed development</a:t>
            </a:r>
          </a:p>
          <a:p>
            <a:pPr lvl="1"/>
            <a:r>
              <a:rPr lang="en-US" dirty="0">
                <a:cs typeface="Calibri"/>
              </a:rPr>
              <a:t>Submerged resources</a:t>
            </a:r>
          </a:p>
          <a:p>
            <a:pPr lvl="1"/>
            <a:r>
              <a:rPr lang="en-US" dirty="0">
                <a:cs typeface="Calibri"/>
              </a:rPr>
              <a:t>Nesting birds</a:t>
            </a:r>
          </a:p>
          <a:p>
            <a:pPr lvl="1"/>
            <a:r>
              <a:rPr lang="en-US" dirty="0">
                <a:cs typeface="Calibri"/>
              </a:rPr>
              <a:t>Public use</a:t>
            </a:r>
          </a:p>
        </p:txBody>
      </p:sp>
      <p:pic>
        <p:nvPicPr>
          <p:cNvPr id="5" name="Picture 4" descr="Birds standing in water&#10;&#10;Description automatically generated with low confidence">
            <a:extLst>
              <a:ext uri="{FF2B5EF4-FFF2-40B4-BE49-F238E27FC236}">
                <a16:creationId xmlns:a16="http://schemas.microsoft.com/office/drawing/2014/main" id="{0DF6314B-38FD-4ACE-9518-5A81BC4367FE}"/>
              </a:ext>
            </a:extLst>
          </p:cNvPr>
          <p:cNvPicPr>
            <a:picLocks noChangeAspect="1"/>
          </p:cNvPicPr>
          <p:nvPr/>
        </p:nvPicPr>
        <p:blipFill>
          <a:blip r:embed="rId2"/>
          <a:stretch>
            <a:fillRect/>
          </a:stretch>
        </p:blipFill>
        <p:spPr>
          <a:xfrm>
            <a:off x="7401406" y="2509981"/>
            <a:ext cx="4485794" cy="3364346"/>
          </a:xfrm>
          <a:prstGeom prst="rect">
            <a:avLst/>
          </a:prstGeom>
        </p:spPr>
      </p:pic>
    </p:spTree>
    <p:extLst>
      <p:ext uri="{BB962C8B-B14F-4D97-AF65-F5344CB8AC3E}">
        <p14:creationId xmlns:p14="http://schemas.microsoft.com/office/powerpoint/2010/main" val="2923060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Estero Bay Management Plan</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a:xfrm>
            <a:off x="609600" y="1837029"/>
            <a:ext cx="5948218" cy="4513075"/>
          </a:xfrm>
        </p:spPr>
        <p:txBody>
          <a:bodyPr vert="horz" lIns="91440" tIns="45720" rIns="91440" bIns="45720" rtlCol="0" anchor="t">
            <a:normAutofit fontScale="92500" lnSpcReduction="10000"/>
          </a:bodyPr>
          <a:lstStyle/>
          <a:p>
            <a:r>
              <a:rPr lang="en-US" dirty="0">
                <a:cs typeface="Calibri"/>
              </a:rPr>
              <a:t>Considers climate change</a:t>
            </a:r>
          </a:p>
          <a:p>
            <a:pPr lvl="1"/>
            <a:r>
              <a:rPr lang="en-US" dirty="0">
                <a:cs typeface="Calibri"/>
              </a:rPr>
              <a:t>Rising temperatures</a:t>
            </a:r>
          </a:p>
          <a:p>
            <a:pPr lvl="1"/>
            <a:r>
              <a:rPr lang="en-US" dirty="0">
                <a:cs typeface="Calibri"/>
              </a:rPr>
              <a:t>Sea level rise</a:t>
            </a:r>
          </a:p>
          <a:p>
            <a:pPr lvl="1"/>
            <a:r>
              <a:rPr lang="en-US" dirty="0">
                <a:cs typeface="Calibri"/>
              </a:rPr>
              <a:t>Hurricane intensity</a:t>
            </a:r>
          </a:p>
          <a:p>
            <a:r>
              <a:rPr lang="en-US" dirty="0">
                <a:cs typeface="Calibri"/>
              </a:rPr>
              <a:t>Mangroves are of  particular importance</a:t>
            </a:r>
          </a:p>
          <a:p>
            <a:pPr lvl="1"/>
            <a:r>
              <a:rPr lang="en-US" dirty="0">
                <a:cs typeface="Calibri"/>
              </a:rPr>
              <a:t>Nursery and nesting habitat</a:t>
            </a:r>
          </a:p>
          <a:p>
            <a:pPr lvl="1"/>
            <a:r>
              <a:rPr lang="en-US" dirty="0">
                <a:cs typeface="Calibri"/>
              </a:rPr>
              <a:t>Sediment stabilization and nutrient cycling</a:t>
            </a:r>
          </a:p>
          <a:p>
            <a:pPr lvl="1"/>
            <a:r>
              <a:rPr lang="en-US" dirty="0">
                <a:cs typeface="Calibri"/>
              </a:rPr>
              <a:t>Upland protection</a:t>
            </a:r>
          </a:p>
          <a:p>
            <a:pPr marL="457200" lvl="1" indent="0">
              <a:buNone/>
            </a:pPr>
            <a:endParaRPr lang="en-US" dirty="0">
              <a:cs typeface="Calibri"/>
            </a:endParaRPr>
          </a:p>
        </p:txBody>
      </p:sp>
      <p:pic>
        <p:nvPicPr>
          <p:cNvPr id="8" name="Picture 7" descr="A picture containing tree, outdoor, water, plant&#10;&#10;Description automatically generated">
            <a:extLst>
              <a:ext uri="{FF2B5EF4-FFF2-40B4-BE49-F238E27FC236}">
                <a16:creationId xmlns:a16="http://schemas.microsoft.com/office/drawing/2014/main" id="{C0B13896-CDDF-474E-8F34-5DD3DAEB0E18}"/>
              </a:ext>
            </a:extLst>
          </p:cNvPr>
          <p:cNvPicPr>
            <a:picLocks noChangeAspect="1"/>
          </p:cNvPicPr>
          <p:nvPr/>
        </p:nvPicPr>
        <p:blipFill>
          <a:blip r:embed="rId2"/>
          <a:stretch>
            <a:fillRect/>
          </a:stretch>
        </p:blipFill>
        <p:spPr>
          <a:xfrm>
            <a:off x="6493162" y="2252580"/>
            <a:ext cx="5458691" cy="4094018"/>
          </a:xfrm>
          <a:prstGeom prst="rect">
            <a:avLst/>
          </a:prstGeom>
        </p:spPr>
      </p:pic>
    </p:spTree>
    <p:extLst>
      <p:ext uri="{BB962C8B-B14F-4D97-AF65-F5344CB8AC3E}">
        <p14:creationId xmlns:p14="http://schemas.microsoft.com/office/powerpoint/2010/main" val="1242938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Interview with Justin Lamb</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p:txBody>
          <a:bodyPr vert="horz" lIns="91440" tIns="45720" rIns="91440" bIns="45720" rtlCol="0" anchor="t">
            <a:normAutofit/>
          </a:bodyPr>
          <a:lstStyle/>
          <a:p>
            <a:r>
              <a:rPr lang="en-US" dirty="0">
                <a:cs typeface="Calibri"/>
              </a:rPr>
              <a:t>Environmental Specialist with the Florida Park Service</a:t>
            </a:r>
          </a:p>
          <a:p>
            <a:r>
              <a:rPr lang="en-US" dirty="0">
                <a:cs typeface="Calibri"/>
              </a:rPr>
              <a:t>Watch:</a:t>
            </a:r>
          </a:p>
          <a:p>
            <a:pPr lvl="1"/>
            <a:r>
              <a:rPr lang="en-US" dirty="0">
                <a:highlight>
                  <a:srgbClr val="FFFF00"/>
                </a:highlight>
                <a:cs typeface="Calibri"/>
              </a:rPr>
              <a:t>[Estero Bay Management Objectives]</a:t>
            </a:r>
          </a:p>
          <a:p>
            <a:pPr lvl="1"/>
            <a:r>
              <a:rPr lang="en-US" dirty="0">
                <a:highlight>
                  <a:srgbClr val="FFFF00"/>
                </a:highlight>
                <a:cs typeface="Calibri"/>
              </a:rPr>
              <a:t>[Role of Mangroves and Pines in Park Resilience]</a:t>
            </a:r>
          </a:p>
        </p:txBody>
      </p:sp>
      <p:pic>
        <p:nvPicPr>
          <p:cNvPr id="5" name="Picture 4" descr="A person wearing a hat&#10;&#10;Description automatically generated with medium confidence">
            <a:extLst>
              <a:ext uri="{FF2B5EF4-FFF2-40B4-BE49-F238E27FC236}">
                <a16:creationId xmlns:a16="http://schemas.microsoft.com/office/drawing/2014/main" id="{71B143B8-2F45-4B4A-9C8A-A4524C35AB0F}"/>
              </a:ext>
            </a:extLst>
          </p:cNvPr>
          <p:cNvPicPr>
            <a:picLocks noChangeAspect="1"/>
          </p:cNvPicPr>
          <p:nvPr/>
        </p:nvPicPr>
        <p:blipFill>
          <a:blip r:embed="rId2"/>
          <a:stretch>
            <a:fillRect/>
          </a:stretch>
        </p:blipFill>
        <p:spPr>
          <a:xfrm>
            <a:off x="8505751" y="2909454"/>
            <a:ext cx="3372212" cy="2673926"/>
          </a:xfrm>
          <a:prstGeom prst="rect">
            <a:avLst/>
          </a:prstGeom>
        </p:spPr>
      </p:pic>
    </p:spTree>
    <p:extLst>
      <p:ext uri="{BB962C8B-B14F-4D97-AF65-F5344CB8AC3E}">
        <p14:creationId xmlns:p14="http://schemas.microsoft.com/office/powerpoint/2010/main" val="3679386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9ADC-4CE4-456B-8CA2-2873C7E33BAB}"/>
              </a:ext>
            </a:extLst>
          </p:cNvPr>
          <p:cNvSpPr>
            <a:spLocks noGrp="1"/>
          </p:cNvSpPr>
          <p:nvPr>
            <p:ph type="title"/>
          </p:nvPr>
        </p:nvSpPr>
        <p:spPr/>
        <p:txBody>
          <a:bodyPr/>
          <a:lstStyle/>
          <a:p>
            <a:r>
              <a:rPr lang="en-US" dirty="0"/>
              <a:t>Discussion Question</a:t>
            </a:r>
          </a:p>
        </p:txBody>
      </p:sp>
      <p:sp>
        <p:nvSpPr>
          <p:cNvPr id="7" name="Content Placeholder 6">
            <a:extLst>
              <a:ext uri="{FF2B5EF4-FFF2-40B4-BE49-F238E27FC236}">
                <a16:creationId xmlns:a16="http://schemas.microsoft.com/office/drawing/2014/main" id="{976BBC20-AB44-453F-8DFC-325CAA84BBA7}"/>
              </a:ext>
            </a:extLst>
          </p:cNvPr>
          <p:cNvSpPr>
            <a:spLocks noGrp="1"/>
          </p:cNvSpPr>
          <p:nvPr>
            <p:ph idx="1"/>
          </p:nvPr>
        </p:nvSpPr>
        <p:spPr>
          <a:xfrm>
            <a:off x="609600" y="1980087"/>
            <a:ext cx="11104183" cy="4525963"/>
          </a:xfrm>
        </p:spPr>
        <p:txBody>
          <a:bodyPr/>
          <a:lstStyle/>
          <a:p>
            <a:r>
              <a:rPr lang="en-US" dirty="0"/>
              <a:t>What management strategies are currently being employed in the Estero Bay Complex that contribute to resistance and resilience to climate change?</a:t>
            </a:r>
          </a:p>
          <a:p>
            <a:r>
              <a:rPr lang="en-US" dirty="0"/>
              <a:t>How do mangroves and pines contribute to the climate resistance and resilience to the Complex and surrounding areas?</a:t>
            </a:r>
          </a:p>
          <a:p>
            <a:endParaRPr lang="en-US" dirty="0"/>
          </a:p>
        </p:txBody>
      </p:sp>
      <p:pic>
        <p:nvPicPr>
          <p:cNvPr id="6" name="Picture 5" descr="A landscape with trees and clouds in the background&#10;&#10;Description automatically generated with low confidence">
            <a:extLst>
              <a:ext uri="{FF2B5EF4-FFF2-40B4-BE49-F238E27FC236}">
                <a16:creationId xmlns:a16="http://schemas.microsoft.com/office/drawing/2014/main" id="{7217C917-DB66-4F15-96AE-BDA9518064E0}"/>
              </a:ext>
            </a:extLst>
          </p:cNvPr>
          <p:cNvPicPr>
            <a:picLocks noChangeAspect="1"/>
          </p:cNvPicPr>
          <p:nvPr/>
        </p:nvPicPr>
        <p:blipFill>
          <a:blip r:embed="rId2"/>
          <a:stretch>
            <a:fillRect/>
          </a:stretch>
        </p:blipFill>
        <p:spPr>
          <a:xfrm>
            <a:off x="2888901" y="4541520"/>
            <a:ext cx="6545580" cy="2225040"/>
          </a:xfrm>
          <a:prstGeom prst="rect">
            <a:avLst/>
          </a:prstGeom>
        </p:spPr>
      </p:pic>
    </p:spTree>
    <p:extLst>
      <p:ext uri="{BB962C8B-B14F-4D97-AF65-F5344CB8AC3E}">
        <p14:creationId xmlns:p14="http://schemas.microsoft.com/office/powerpoint/2010/main" val="869239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BCD9-982E-4E01-9A40-EB04762E4383}"/>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EDA539E3-D888-4703-9917-C3A0A8384BC2}"/>
              </a:ext>
            </a:extLst>
          </p:cNvPr>
          <p:cNvSpPr>
            <a:spLocks noGrp="1"/>
          </p:cNvSpPr>
          <p:nvPr>
            <p:ph idx="1"/>
          </p:nvPr>
        </p:nvSpPr>
        <p:spPr/>
        <p:txBody>
          <a:bodyPr>
            <a:normAutofit/>
          </a:bodyPr>
          <a:lstStyle/>
          <a:p>
            <a:r>
              <a:rPr lang="en-US" dirty="0"/>
              <a:t>See also:</a:t>
            </a:r>
          </a:p>
          <a:p>
            <a:pPr marL="0" indent="0">
              <a:buNone/>
            </a:pPr>
            <a:endParaRPr lang="en-US" dirty="0"/>
          </a:p>
          <a:p>
            <a:pPr lvl="1"/>
            <a:r>
              <a:rPr lang="en-US" dirty="0">
                <a:effectLst/>
                <a:ea typeface="Calibri" panose="020F0502020204030204" pitchFamily="34" charset="0"/>
                <a:cs typeface="Times New Roman" panose="02020603050405020304" pitchFamily="18" charset="0"/>
              </a:rPr>
              <a:t>Florida Department of Environmental Protection. 2015. Estero Bay Aquatic Preserve Management Plan. 218 pp. </a:t>
            </a:r>
            <a:r>
              <a:rPr lang="en-US" u="sng" dirty="0">
                <a:solidFill>
                  <a:srgbClr val="0563C1"/>
                </a:solidFill>
                <a:effectLst/>
                <a:ea typeface="Calibri" panose="020F0502020204030204" pitchFamily="34" charset="0"/>
                <a:cs typeface="Times New Roman" panose="02020603050405020304" pitchFamily="18" charset="0"/>
                <a:hlinkClick r:id="rId2"/>
              </a:rPr>
              <a:t>https://floridadep.gov/rcp/aquatic-preserve/locations/estero-bay-aquatic-preserve</a:t>
            </a:r>
            <a:endParaRPr lang="en-US" dirty="0">
              <a:effectLst/>
              <a:ea typeface="Calibri" panose="020F0502020204030204" pitchFamily="34" charset="0"/>
              <a:cs typeface="Times New Roman" panose="02020603050405020304" pitchFamily="18" charset="0"/>
            </a:endParaRPr>
          </a:p>
          <a:p>
            <a:pPr lvl="1"/>
            <a:endParaRPr lang="en-US" dirty="0"/>
          </a:p>
          <a:p>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2779061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9ADC-4CE4-456B-8CA2-2873C7E33BAB}"/>
              </a:ext>
            </a:extLst>
          </p:cNvPr>
          <p:cNvSpPr>
            <a:spLocks noGrp="1"/>
          </p:cNvSpPr>
          <p:nvPr>
            <p:ph type="title"/>
          </p:nvPr>
        </p:nvSpPr>
        <p:spPr/>
        <p:txBody>
          <a:bodyPr/>
          <a:lstStyle/>
          <a:p>
            <a:r>
              <a:rPr lang="en-US" dirty="0"/>
              <a:t>Further Discussion Questions</a:t>
            </a:r>
          </a:p>
        </p:txBody>
      </p:sp>
      <p:sp>
        <p:nvSpPr>
          <p:cNvPr id="7" name="Content Placeholder 6">
            <a:extLst>
              <a:ext uri="{FF2B5EF4-FFF2-40B4-BE49-F238E27FC236}">
                <a16:creationId xmlns:a16="http://schemas.microsoft.com/office/drawing/2014/main" id="{976BBC20-AB44-453F-8DFC-325CAA84BBA7}"/>
              </a:ext>
            </a:extLst>
          </p:cNvPr>
          <p:cNvSpPr>
            <a:spLocks noGrp="1"/>
          </p:cNvSpPr>
          <p:nvPr>
            <p:ph idx="1"/>
          </p:nvPr>
        </p:nvSpPr>
        <p:spPr>
          <a:xfrm>
            <a:off x="609600" y="1980087"/>
            <a:ext cx="11104183" cy="4525963"/>
          </a:xfrm>
        </p:spPr>
        <p:txBody>
          <a:bodyPr>
            <a:normAutofit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Who manages natural resources, in general?  Who makes decisions concerning management of the Estero Bay Complex?</a:t>
            </a:r>
          </a:p>
          <a:p>
            <a:pPr marL="114300" marR="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What management strategies are currently being employed in the Estero Bay Complex that contribute to resistance and resilience to climate change? To disturbance, such as hurricanes?</a:t>
            </a:r>
          </a:p>
          <a:p>
            <a:pPr marL="114300" marR="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What other management strategies could be implemented to improve the resistance and resilience of the Estero Bay Complex?</a:t>
            </a:r>
          </a:p>
          <a:p>
            <a:pPr marL="114300" marR="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What barriers might be encountered in implementing different/new management strategies? </a:t>
            </a:r>
          </a:p>
          <a:p>
            <a:pPr marL="114300" marR="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How do leadership frames (structural, human resource, political, symbolic) contribute to management barriers? Alternatively, how might each leadership frame contribute to opportunities in shifting management strategies?</a:t>
            </a:r>
          </a:p>
          <a:p>
            <a:endParaRPr lang="en-US" dirty="0"/>
          </a:p>
        </p:txBody>
      </p:sp>
    </p:spTree>
    <p:extLst>
      <p:ext uri="{BB962C8B-B14F-4D97-AF65-F5344CB8AC3E}">
        <p14:creationId xmlns:p14="http://schemas.microsoft.com/office/powerpoint/2010/main" val="342128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Overview</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Week 1</a:t>
            </a:r>
          </a:p>
          <a:p>
            <a:pPr lvl="1"/>
            <a:r>
              <a:rPr lang="en-US" dirty="0"/>
              <a:t>Leadership frames</a:t>
            </a:r>
          </a:p>
          <a:p>
            <a:pPr lvl="1"/>
            <a:r>
              <a:rPr lang="en-US" dirty="0"/>
              <a:t>Parks and managing for resilience and resistance</a:t>
            </a:r>
          </a:p>
          <a:p>
            <a:pPr lvl="1"/>
            <a:r>
              <a:rPr lang="en-US" dirty="0"/>
              <a:t>Estero Bay and Aquatic Preserve management plan</a:t>
            </a:r>
          </a:p>
          <a:p>
            <a:r>
              <a:rPr lang="en-US" dirty="0"/>
              <a:t>Week 2</a:t>
            </a:r>
          </a:p>
          <a:p>
            <a:pPr lvl="1"/>
            <a:r>
              <a:rPr lang="en-US" dirty="0"/>
              <a:t>Hurricane Irma and Estero Bay</a:t>
            </a:r>
          </a:p>
          <a:p>
            <a:pPr lvl="1"/>
            <a:r>
              <a:rPr lang="en-US" dirty="0"/>
              <a:t>Synthesis</a:t>
            </a:r>
          </a:p>
        </p:txBody>
      </p:sp>
    </p:spTree>
    <p:extLst>
      <p:ext uri="{BB962C8B-B14F-4D97-AF65-F5344CB8AC3E}">
        <p14:creationId xmlns:p14="http://schemas.microsoft.com/office/powerpoint/2010/main" val="1444423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HURRICANE IRMA</a:t>
            </a:r>
          </a:p>
        </p:txBody>
      </p:sp>
    </p:spTree>
    <p:extLst>
      <p:ext uri="{BB962C8B-B14F-4D97-AF65-F5344CB8AC3E}">
        <p14:creationId xmlns:p14="http://schemas.microsoft.com/office/powerpoint/2010/main" val="772817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Hurricane Irma in South Florida</a:t>
            </a:r>
            <a:endParaRPr lang="en-US" dirty="0"/>
          </a:p>
        </p:txBody>
      </p:sp>
      <p:pic>
        <p:nvPicPr>
          <p:cNvPr id="5" name="Content Placeholder 4" descr="Map&#10;&#10;Description automatically generated">
            <a:extLst>
              <a:ext uri="{FF2B5EF4-FFF2-40B4-BE49-F238E27FC236}">
                <a16:creationId xmlns:a16="http://schemas.microsoft.com/office/drawing/2014/main" id="{04452BEA-FAED-4871-9E87-1A53FD289872}"/>
              </a:ext>
            </a:extLst>
          </p:cNvPr>
          <p:cNvPicPr>
            <a:picLocks noGrp="1" noChangeAspect="1"/>
          </p:cNvPicPr>
          <p:nvPr>
            <p:ph idx="1"/>
          </p:nvPr>
        </p:nvPicPr>
        <p:blipFill>
          <a:blip r:embed="rId2"/>
          <a:stretch>
            <a:fillRect/>
          </a:stretch>
        </p:blipFill>
        <p:spPr>
          <a:xfrm>
            <a:off x="6782670" y="2798732"/>
            <a:ext cx="5234940" cy="2971800"/>
          </a:xfrm>
        </p:spPr>
      </p:pic>
      <p:sp>
        <p:nvSpPr>
          <p:cNvPr id="6" name="Content Placeholder 2">
            <a:extLst>
              <a:ext uri="{FF2B5EF4-FFF2-40B4-BE49-F238E27FC236}">
                <a16:creationId xmlns:a16="http://schemas.microsoft.com/office/drawing/2014/main" id="{9A4087A9-5A72-4D7F-B1AC-0C8F8E988E00}"/>
              </a:ext>
            </a:extLst>
          </p:cNvPr>
          <p:cNvSpPr txBox="1">
            <a:spLocks/>
          </p:cNvSpPr>
          <p:nvPr/>
        </p:nvSpPr>
        <p:spPr>
          <a:xfrm>
            <a:off x="609600" y="1869251"/>
            <a:ext cx="109728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cs typeface="Calibri"/>
            </a:endParaRPr>
          </a:p>
        </p:txBody>
      </p:sp>
      <p:sp>
        <p:nvSpPr>
          <p:cNvPr id="7" name="Content Placeholder 2">
            <a:extLst>
              <a:ext uri="{FF2B5EF4-FFF2-40B4-BE49-F238E27FC236}">
                <a16:creationId xmlns:a16="http://schemas.microsoft.com/office/drawing/2014/main" id="{125F399B-2D05-4AF8-95DF-8EB3B097C458}"/>
              </a:ext>
            </a:extLst>
          </p:cNvPr>
          <p:cNvSpPr txBox="1">
            <a:spLocks/>
          </p:cNvSpPr>
          <p:nvPr/>
        </p:nvSpPr>
        <p:spPr>
          <a:xfrm>
            <a:off x="609600" y="1869250"/>
            <a:ext cx="5895278"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cs typeface="Calibri"/>
              </a:rPr>
              <a:t>Landfall 40 miles south of Estero Bay, September 10, Category 3</a:t>
            </a:r>
          </a:p>
          <a:p>
            <a:r>
              <a:rPr lang="en-US" dirty="0">
                <a:cs typeface="Calibri"/>
              </a:rPr>
              <a:t>Sustained winds of 112 mph, 20” of rain</a:t>
            </a:r>
          </a:p>
          <a:p>
            <a:r>
              <a:rPr lang="en-US" dirty="0">
                <a:cs typeface="Calibri"/>
              </a:rPr>
              <a:t>5’ storm tide</a:t>
            </a:r>
          </a:p>
          <a:p>
            <a:endParaRPr lang="en-US" dirty="0">
              <a:cs typeface="Calibri"/>
            </a:endParaRPr>
          </a:p>
          <a:p>
            <a:r>
              <a:rPr lang="en-US" dirty="0">
                <a:cs typeface="Calibri"/>
              </a:rPr>
              <a:t>6+ million people under evacuation orders</a:t>
            </a:r>
          </a:p>
          <a:p>
            <a:endParaRPr lang="en-US" dirty="0">
              <a:cs typeface="Calibri"/>
            </a:endParaRPr>
          </a:p>
        </p:txBody>
      </p:sp>
    </p:spTree>
    <p:extLst>
      <p:ext uri="{BB962C8B-B14F-4D97-AF65-F5344CB8AC3E}">
        <p14:creationId xmlns:p14="http://schemas.microsoft.com/office/powerpoint/2010/main" val="2381420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Discussion Question</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a:xfrm>
            <a:off x="609600" y="1869251"/>
            <a:ext cx="5486400" cy="4525963"/>
          </a:xfrm>
        </p:spPr>
        <p:txBody>
          <a:bodyPr vert="horz" lIns="91440" tIns="45720" rIns="91440" bIns="45720" rtlCol="0" anchor="t">
            <a:normAutofit/>
          </a:bodyPr>
          <a:lstStyle/>
          <a:p>
            <a:r>
              <a:rPr lang="en-US" dirty="0">
                <a:cs typeface="Calibri"/>
              </a:rPr>
              <a:t>What social, economic, and ecological impacts did Hurricane Irma have on South Florida?</a:t>
            </a:r>
          </a:p>
        </p:txBody>
      </p:sp>
      <p:pic>
        <p:nvPicPr>
          <p:cNvPr id="5" name="Picture 4" descr="A person walking through a flooded street&#10;&#10;Description automatically generated with medium confidence">
            <a:extLst>
              <a:ext uri="{FF2B5EF4-FFF2-40B4-BE49-F238E27FC236}">
                <a16:creationId xmlns:a16="http://schemas.microsoft.com/office/drawing/2014/main" id="{D0CD1C2D-26DF-47B2-8261-A84648B6C03A}"/>
              </a:ext>
            </a:extLst>
          </p:cNvPr>
          <p:cNvPicPr>
            <a:picLocks noChangeAspect="1"/>
          </p:cNvPicPr>
          <p:nvPr/>
        </p:nvPicPr>
        <p:blipFill>
          <a:blip r:embed="rId2"/>
          <a:stretch>
            <a:fillRect/>
          </a:stretch>
        </p:blipFill>
        <p:spPr>
          <a:xfrm>
            <a:off x="6348579" y="2728249"/>
            <a:ext cx="5583226" cy="2903278"/>
          </a:xfrm>
          <a:prstGeom prst="rect">
            <a:avLst/>
          </a:prstGeom>
        </p:spPr>
      </p:pic>
      <p:sp>
        <p:nvSpPr>
          <p:cNvPr id="6" name="TextBox 5">
            <a:extLst>
              <a:ext uri="{FF2B5EF4-FFF2-40B4-BE49-F238E27FC236}">
                <a16:creationId xmlns:a16="http://schemas.microsoft.com/office/drawing/2014/main" id="{8FCA8A59-EB75-4D4D-8B85-84125F40853C}"/>
              </a:ext>
            </a:extLst>
          </p:cNvPr>
          <p:cNvSpPr txBox="1"/>
          <p:nvPr/>
        </p:nvSpPr>
        <p:spPr>
          <a:xfrm>
            <a:off x="10996997" y="5227782"/>
            <a:ext cx="934808" cy="369332"/>
          </a:xfrm>
          <a:prstGeom prst="rect">
            <a:avLst/>
          </a:prstGeom>
          <a:noFill/>
        </p:spPr>
        <p:txBody>
          <a:bodyPr wrap="none" rtlCol="0">
            <a:spAutoFit/>
          </a:bodyPr>
          <a:lstStyle/>
          <a:p>
            <a:r>
              <a:rPr lang="en-US" dirty="0">
                <a:solidFill>
                  <a:schemeClr val="bg1"/>
                </a:solidFill>
              </a:rPr>
              <a:t>TCPalm.</a:t>
            </a:r>
          </a:p>
        </p:txBody>
      </p:sp>
    </p:spTree>
    <p:extLst>
      <p:ext uri="{BB962C8B-B14F-4D97-AF65-F5344CB8AC3E}">
        <p14:creationId xmlns:p14="http://schemas.microsoft.com/office/powerpoint/2010/main" val="2041505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Homework</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a:xfrm>
            <a:off x="609600" y="1820635"/>
            <a:ext cx="10972800" cy="4525963"/>
          </a:xfrm>
        </p:spPr>
        <p:txBody>
          <a:bodyPr vert="horz" lIns="91440" tIns="45720" rIns="91440" bIns="45720" rtlCol="0" anchor="t">
            <a:normAutofit fontScale="92500" lnSpcReduction="20000"/>
          </a:bodyPr>
          <a:lstStyle/>
          <a:p>
            <a:r>
              <a:rPr lang="en-US" dirty="0">
                <a:cs typeface="Calibri"/>
              </a:rPr>
              <a:t>Explore:</a:t>
            </a:r>
          </a:p>
          <a:p>
            <a:pPr lvl="1"/>
            <a:r>
              <a:rPr lang="en-US" dirty="0">
                <a:cs typeface="Calibri"/>
              </a:rPr>
              <a:t>The National Weather Service, Hurricane Irma Local Report/Summary </a:t>
            </a:r>
            <a:r>
              <a:rPr lang="en-US" u="sng" dirty="0">
                <a:solidFill>
                  <a:srgbClr val="0563C1"/>
                </a:solidFill>
                <a:effectLst/>
                <a:ea typeface="Calibri" panose="020F0502020204030204" pitchFamily="34" charset="0"/>
                <a:cs typeface="Times New Roman" panose="02020603050405020304" pitchFamily="18" charset="0"/>
                <a:hlinkClick r:id="rId2"/>
              </a:rPr>
              <a:t>https://www.weather.gov/mfl/hurricaneirma</a:t>
            </a:r>
            <a:endParaRPr lang="en-US" dirty="0">
              <a:effectLst/>
              <a:ea typeface="Calibri" panose="020F0502020204030204" pitchFamily="34" charset="0"/>
              <a:cs typeface="Times New Roman" panose="02020603050405020304" pitchFamily="18" charset="0"/>
            </a:endParaRPr>
          </a:p>
          <a:p>
            <a:pPr lvl="1"/>
            <a:r>
              <a:rPr lang="en-US" dirty="0">
                <a:cs typeface="Calibri"/>
              </a:rPr>
              <a:t>Cangialosi, J.P., A.S. Latto, and R. Berg. 2018. Hurricane Irma. National Hurricane Center Tropical Cyclone Report. AL 112017. 111 pp. </a:t>
            </a:r>
            <a:r>
              <a:rPr lang="en-US" u="sng" dirty="0">
                <a:solidFill>
                  <a:srgbClr val="0563C1"/>
                </a:solidFill>
                <a:effectLst/>
                <a:ea typeface="Calibri" panose="020F0502020204030204" pitchFamily="34" charset="0"/>
                <a:cs typeface="Times New Roman" panose="02020603050405020304" pitchFamily="18" charset="0"/>
                <a:hlinkClick r:id="rId3"/>
              </a:rPr>
              <a:t>https://www.nhc.noaa.gov/data/tcr/AL112017_Irma.pdf</a:t>
            </a:r>
            <a:endParaRPr lang="en-US" dirty="0">
              <a:effectLst/>
              <a:ea typeface="Calibri" panose="020F0502020204030204" pitchFamily="34" charset="0"/>
              <a:cs typeface="Times New Roman" panose="02020603050405020304" pitchFamily="18" charset="0"/>
            </a:endParaRPr>
          </a:p>
          <a:p>
            <a:pPr marL="457200" lvl="1" indent="0">
              <a:buNone/>
            </a:pPr>
            <a:endParaRPr lang="en-US" dirty="0">
              <a:cs typeface="Calibri"/>
            </a:endParaRPr>
          </a:p>
          <a:p>
            <a:r>
              <a:rPr lang="en-US" dirty="0">
                <a:cs typeface="Calibri"/>
              </a:rPr>
              <a:t>See also:</a:t>
            </a:r>
          </a:p>
          <a:p>
            <a:pPr lvl="1"/>
            <a:r>
              <a:rPr lang="en-US" sz="3000" dirty="0">
                <a:cs typeface="Calibri"/>
              </a:rPr>
              <a:t>NOAA National Weather Service, Miami-South Florida National Weather Service Forecast Office. 2019. 2019 Florida Severe Weather Awareness Week </a:t>
            </a:r>
            <a:r>
              <a:rPr lang="en-US" sz="3000" u="sng" dirty="0">
                <a:solidFill>
                  <a:srgbClr val="0563C1"/>
                </a:solidFill>
                <a:effectLst/>
                <a:ea typeface="Calibri" panose="020F0502020204030204" pitchFamily="34" charset="0"/>
                <a:cs typeface="Times New Roman" panose="02020603050405020304" pitchFamily="18" charset="0"/>
                <a:hlinkClick r:id="rId4"/>
              </a:rPr>
              <a:t>https://www.weather.gov/media/mfl/news/HurcnWeb_2019.pdf</a:t>
            </a:r>
            <a:endParaRPr lang="en-US" sz="3000" dirty="0">
              <a:effectLst/>
              <a:ea typeface="Calibri" panose="020F0502020204030204" pitchFamily="34" charset="0"/>
              <a:cs typeface="Times New Roman" panose="02020603050405020304" pitchFamily="18" charset="0"/>
            </a:endParaRPr>
          </a:p>
          <a:p>
            <a:pPr lvl="1"/>
            <a:endParaRPr lang="en-US" dirty="0">
              <a:cs typeface="Calibri"/>
            </a:endParaRPr>
          </a:p>
        </p:txBody>
      </p:sp>
    </p:spTree>
    <p:extLst>
      <p:ext uri="{BB962C8B-B14F-4D97-AF65-F5344CB8AC3E}">
        <p14:creationId xmlns:p14="http://schemas.microsoft.com/office/powerpoint/2010/main" val="3255383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ESTERO BAY AND HURRICANE IRMA</a:t>
            </a:r>
          </a:p>
        </p:txBody>
      </p:sp>
    </p:spTree>
    <p:extLst>
      <p:ext uri="{BB962C8B-B14F-4D97-AF65-F5344CB8AC3E}">
        <p14:creationId xmlns:p14="http://schemas.microsoft.com/office/powerpoint/2010/main" val="236778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Storm Response at Estero Bay</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a:xfrm>
            <a:off x="609600" y="1869251"/>
            <a:ext cx="5486400" cy="4525963"/>
          </a:xfrm>
        </p:spPr>
        <p:txBody>
          <a:bodyPr vert="horz" lIns="91440" tIns="45720" rIns="91440" bIns="45720" rtlCol="0" anchor="t">
            <a:normAutofit/>
          </a:bodyPr>
          <a:lstStyle/>
          <a:p>
            <a:r>
              <a:rPr lang="en-US" dirty="0">
                <a:cs typeface="Calibri"/>
              </a:rPr>
              <a:t>Preserve’s Protection Plan includes “major hurricane”</a:t>
            </a:r>
          </a:p>
          <a:p>
            <a:pPr lvl="1"/>
            <a:r>
              <a:rPr lang="en-US" dirty="0">
                <a:cs typeface="Calibri"/>
              </a:rPr>
              <a:t>Specific instructions for storm preparation and aftermath</a:t>
            </a:r>
          </a:p>
          <a:p>
            <a:pPr lvl="1"/>
            <a:r>
              <a:rPr lang="en-US" dirty="0">
                <a:cs typeface="Calibri"/>
              </a:rPr>
              <a:t>“Hurricane Strike Teams” of state park staff deployed</a:t>
            </a:r>
          </a:p>
        </p:txBody>
      </p:sp>
      <p:pic>
        <p:nvPicPr>
          <p:cNvPr id="5" name="Picture 4" descr="A picture containing outdoor, sky, person, tree&#10;&#10;Description automatically generated">
            <a:extLst>
              <a:ext uri="{FF2B5EF4-FFF2-40B4-BE49-F238E27FC236}">
                <a16:creationId xmlns:a16="http://schemas.microsoft.com/office/drawing/2014/main" id="{7C6AE4D2-0014-4780-A42C-CC5AD3FA30A1}"/>
              </a:ext>
            </a:extLst>
          </p:cNvPr>
          <p:cNvPicPr>
            <a:picLocks noChangeAspect="1"/>
          </p:cNvPicPr>
          <p:nvPr/>
        </p:nvPicPr>
        <p:blipFill>
          <a:blip r:embed="rId2"/>
          <a:stretch>
            <a:fillRect/>
          </a:stretch>
        </p:blipFill>
        <p:spPr>
          <a:xfrm>
            <a:off x="6318135" y="2574604"/>
            <a:ext cx="5486400" cy="3641354"/>
          </a:xfrm>
          <a:prstGeom prst="rect">
            <a:avLst/>
          </a:prstGeom>
        </p:spPr>
      </p:pic>
      <p:sp>
        <p:nvSpPr>
          <p:cNvPr id="7" name="TextBox 6">
            <a:extLst>
              <a:ext uri="{FF2B5EF4-FFF2-40B4-BE49-F238E27FC236}">
                <a16:creationId xmlns:a16="http://schemas.microsoft.com/office/drawing/2014/main" id="{1635A92A-4FB5-4172-A7D0-2C92F5B346FA}"/>
              </a:ext>
            </a:extLst>
          </p:cNvPr>
          <p:cNvSpPr txBox="1"/>
          <p:nvPr/>
        </p:nvSpPr>
        <p:spPr>
          <a:xfrm>
            <a:off x="6465455" y="5772727"/>
            <a:ext cx="1210396" cy="369332"/>
          </a:xfrm>
          <a:prstGeom prst="rect">
            <a:avLst/>
          </a:prstGeom>
          <a:noFill/>
        </p:spPr>
        <p:txBody>
          <a:bodyPr wrap="none" rtlCol="0">
            <a:spAutoFit/>
          </a:bodyPr>
          <a:lstStyle/>
          <a:p>
            <a:r>
              <a:rPr lang="en-US" dirty="0">
                <a:solidFill>
                  <a:schemeClr val="bg1"/>
                </a:solidFill>
              </a:rPr>
              <a:t>wtop news</a:t>
            </a:r>
          </a:p>
        </p:txBody>
      </p:sp>
    </p:spTree>
    <p:extLst>
      <p:ext uri="{BB962C8B-B14F-4D97-AF65-F5344CB8AC3E}">
        <p14:creationId xmlns:p14="http://schemas.microsoft.com/office/powerpoint/2010/main" val="1046040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Interview with Justin Lamb</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p:txBody>
          <a:bodyPr vert="horz" lIns="91440" tIns="45720" rIns="91440" bIns="45720" rtlCol="0" anchor="t">
            <a:normAutofit/>
          </a:bodyPr>
          <a:lstStyle/>
          <a:p>
            <a:r>
              <a:rPr lang="en-US" dirty="0">
                <a:cs typeface="Calibri"/>
              </a:rPr>
              <a:t>Environmental Specialist with the Florida Park Service</a:t>
            </a:r>
          </a:p>
          <a:p>
            <a:r>
              <a:rPr lang="en-US" dirty="0">
                <a:cs typeface="Calibri"/>
              </a:rPr>
              <a:t>Watch:</a:t>
            </a:r>
          </a:p>
          <a:p>
            <a:pPr lvl="1"/>
            <a:r>
              <a:rPr lang="en-US" dirty="0">
                <a:highlight>
                  <a:srgbClr val="FFFF00"/>
                </a:highlight>
                <a:cs typeface="Calibri"/>
              </a:rPr>
              <a:t>[Planning for Natural Disasters]</a:t>
            </a:r>
          </a:p>
        </p:txBody>
      </p:sp>
      <p:pic>
        <p:nvPicPr>
          <p:cNvPr id="5" name="Picture 4" descr="A person wearing a hat&#10;&#10;Description automatically generated with medium confidence">
            <a:extLst>
              <a:ext uri="{FF2B5EF4-FFF2-40B4-BE49-F238E27FC236}">
                <a16:creationId xmlns:a16="http://schemas.microsoft.com/office/drawing/2014/main" id="{71B143B8-2F45-4B4A-9C8A-A4524C35AB0F}"/>
              </a:ext>
            </a:extLst>
          </p:cNvPr>
          <p:cNvPicPr>
            <a:picLocks noChangeAspect="1"/>
          </p:cNvPicPr>
          <p:nvPr/>
        </p:nvPicPr>
        <p:blipFill>
          <a:blip r:embed="rId2"/>
          <a:stretch>
            <a:fillRect/>
          </a:stretch>
        </p:blipFill>
        <p:spPr>
          <a:xfrm>
            <a:off x="6354618" y="2558472"/>
            <a:ext cx="5144655" cy="4079348"/>
          </a:xfrm>
          <a:prstGeom prst="rect">
            <a:avLst/>
          </a:prstGeom>
        </p:spPr>
      </p:pic>
    </p:spTree>
    <p:extLst>
      <p:ext uri="{BB962C8B-B14F-4D97-AF65-F5344CB8AC3E}">
        <p14:creationId xmlns:p14="http://schemas.microsoft.com/office/powerpoint/2010/main" val="184913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Discussion Question</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a:xfrm>
            <a:off x="609599" y="2044742"/>
            <a:ext cx="5486401" cy="4525963"/>
          </a:xfrm>
        </p:spPr>
        <p:txBody>
          <a:bodyPr vert="horz" lIns="91440" tIns="45720" rIns="91440" bIns="45720" rtlCol="0" anchor="t">
            <a:normAutofit/>
          </a:bodyPr>
          <a:lstStyle/>
          <a:p>
            <a:r>
              <a:rPr lang="en-US" dirty="0">
                <a:cs typeface="Calibri"/>
              </a:rPr>
              <a:t>Were both the natural and human resources of the Estero Bay Complex well-prepared for Hurricane Irma?</a:t>
            </a:r>
          </a:p>
        </p:txBody>
      </p:sp>
      <p:sp>
        <p:nvSpPr>
          <p:cNvPr id="6" name="TextBox 5">
            <a:extLst>
              <a:ext uri="{FF2B5EF4-FFF2-40B4-BE49-F238E27FC236}">
                <a16:creationId xmlns:a16="http://schemas.microsoft.com/office/drawing/2014/main" id="{8FCA8A59-EB75-4D4D-8B85-84125F40853C}"/>
              </a:ext>
            </a:extLst>
          </p:cNvPr>
          <p:cNvSpPr txBox="1"/>
          <p:nvPr/>
        </p:nvSpPr>
        <p:spPr>
          <a:xfrm>
            <a:off x="10996997" y="5227782"/>
            <a:ext cx="934808" cy="369332"/>
          </a:xfrm>
          <a:prstGeom prst="rect">
            <a:avLst/>
          </a:prstGeom>
          <a:noFill/>
        </p:spPr>
        <p:txBody>
          <a:bodyPr wrap="none" rtlCol="0">
            <a:spAutoFit/>
          </a:bodyPr>
          <a:lstStyle/>
          <a:p>
            <a:r>
              <a:rPr lang="en-US" dirty="0">
                <a:solidFill>
                  <a:schemeClr val="bg1"/>
                </a:solidFill>
              </a:rPr>
              <a:t>TCPalm.</a:t>
            </a:r>
          </a:p>
        </p:txBody>
      </p:sp>
      <p:pic>
        <p:nvPicPr>
          <p:cNvPr id="7" name="Picture 6" descr="A picture containing text, outdoor, tree, grass&#10;&#10;Description automatically generated">
            <a:extLst>
              <a:ext uri="{FF2B5EF4-FFF2-40B4-BE49-F238E27FC236}">
                <a16:creationId xmlns:a16="http://schemas.microsoft.com/office/drawing/2014/main" id="{C7739115-E6EA-4F38-A479-6D979AEC0A76}"/>
              </a:ext>
            </a:extLst>
          </p:cNvPr>
          <p:cNvPicPr>
            <a:picLocks noChangeAspect="1"/>
          </p:cNvPicPr>
          <p:nvPr/>
        </p:nvPicPr>
        <p:blipFill>
          <a:blip r:embed="rId2"/>
          <a:stretch>
            <a:fillRect/>
          </a:stretch>
        </p:blipFill>
        <p:spPr>
          <a:xfrm>
            <a:off x="6401288" y="2512290"/>
            <a:ext cx="5530517" cy="3323473"/>
          </a:xfrm>
          <a:prstGeom prst="rect">
            <a:avLst/>
          </a:prstGeom>
        </p:spPr>
      </p:pic>
    </p:spTree>
    <p:extLst>
      <p:ext uri="{BB962C8B-B14F-4D97-AF65-F5344CB8AC3E}">
        <p14:creationId xmlns:p14="http://schemas.microsoft.com/office/powerpoint/2010/main" val="3124981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C035-BB6D-41AE-8A74-1DC29E7FA427}"/>
              </a:ext>
            </a:extLst>
          </p:cNvPr>
          <p:cNvSpPr>
            <a:spLocks noGrp="1"/>
          </p:cNvSpPr>
          <p:nvPr>
            <p:ph type="title"/>
          </p:nvPr>
        </p:nvSpPr>
        <p:spPr/>
        <p:txBody>
          <a:bodyPr/>
          <a:lstStyle/>
          <a:p>
            <a:r>
              <a:rPr lang="en-US" dirty="0">
                <a:cs typeface="Calibri Light"/>
              </a:rPr>
              <a:t>Homework</a:t>
            </a:r>
            <a:endParaRPr lang="en-US" dirty="0"/>
          </a:p>
        </p:txBody>
      </p:sp>
      <p:sp>
        <p:nvSpPr>
          <p:cNvPr id="3" name="Content Placeholder 2">
            <a:extLst>
              <a:ext uri="{FF2B5EF4-FFF2-40B4-BE49-F238E27FC236}">
                <a16:creationId xmlns:a16="http://schemas.microsoft.com/office/drawing/2014/main" id="{137A6C77-CE8D-4C11-B948-EB5EA43EA779}"/>
              </a:ext>
            </a:extLst>
          </p:cNvPr>
          <p:cNvSpPr>
            <a:spLocks noGrp="1"/>
          </p:cNvSpPr>
          <p:nvPr>
            <p:ph idx="1"/>
          </p:nvPr>
        </p:nvSpPr>
        <p:spPr>
          <a:xfrm>
            <a:off x="609600" y="1820635"/>
            <a:ext cx="6640945" cy="4525963"/>
          </a:xfrm>
        </p:spPr>
        <p:txBody>
          <a:bodyPr vert="horz" lIns="91440" tIns="45720" rIns="91440" bIns="45720" rtlCol="0" anchor="t">
            <a:normAutofit lnSpcReduction="10000"/>
          </a:bodyPr>
          <a:lstStyle/>
          <a:p>
            <a:r>
              <a:rPr lang="en-US" dirty="0">
                <a:cs typeface="Calibri"/>
              </a:rPr>
              <a:t>See also:</a:t>
            </a:r>
          </a:p>
          <a:p>
            <a:pPr lvl="1"/>
            <a:r>
              <a:rPr lang="en-US" dirty="0">
                <a:effectLst/>
                <a:ea typeface="Calibri" panose="020F0502020204030204" pitchFamily="34" charset="0"/>
                <a:cs typeface="Times New Roman" panose="02020603050405020304" pitchFamily="18" charset="0"/>
              </a:rPr>
              <a:t>“Manager’s Message” and “People Make the Park, ” Estero Bay Preserve State Park </a:t>
            </a:r>
            <a:r>
              <a:rPr lang="en-US" u="sng" dirty="0">
                <a:solidFill>
                  <a:srgbClr val="0563C1"/>
                </a:solidFill>
                <a:effectLst/>
                <a:ea typeface="Calibri" panose="020F0502020204030204" pitchFamily="34" charset="0"/>
                <a:cs typeface="Times New Roman" panose="02020603050405020304" pitchFamily="18" charset="0"/>
                <a:hlinkClick r:id="rId2"/>
              </a:rPr>
              <a:t>https://www.floridastateparks.org/parks-and-trails/estero-bay-preserve-state-park</a:t>
            </a:r>
            <a:endParaRPr lang="en-US" u="sng" dirty="0">
              <a:solidFill>
                <a:srgbClr val="0563C1"/>
              </a:solidFill>
              <a:effectLst/>
              <a:ea typeface="Calibri" panose="020F0502020204030204" pitchFamily="34" charset="0"/>
              <a:cs typeface="Times New Roman" panose="02020603050405020304" pitchFamily="18" charset="0"/>
            </a:endParaRPr>
          </a:p>
          <a:p>
            <a:pPr marL="457200" lvl="1" indent="0">
              <a:buNone/>
            </a:pPr>
            <a:endParaRPr lang="en-US" dirty="0">
              <a:effectLst/>
              <a:ea typeface="Calibri" panose="020F0502020204030204" pitchFamily="34" charset="0"/>
              <a:cs typeface="Times New Roman" panose="02020603050405020304" pitchFamily="18" charset="0"/>
            </a:endParaRPr>
          </a:p>
          <a:p>
            <a:pPr lvl="1"/>
            <a:r>
              <a:rPr lang="en-US" dirty="0">
                <a:cs typeface="Calibri"/>
              </a:rPr>
              <a:t>Zach Lozano is the Park Manager at Estero Bay Preserve State Park</a:t>
            </a:r>
          </a:p>
        </p:txBody>
      </p:sp>
      <p:pic>
        <p:nvPicPr>
          <p:cNvPr id="5" name="Picture 4" descr="A picture containing tree, outdoor, sky, person&#10;&#10;Description automatically generated">
            <a:extLst>
              <a:ext uri="{FF2B5EF4-FFF2-40B4-BE49-F238E27FC236}">
                <a16:creationId xmlns:a16="http://schemas.microsoft.com/office/drawing/2014/main" id="{4002B937-703E-4A22-B513-78311445F567}"/>
              </a:ext>
            </a:extLst>
          </p:cNvPr>
          <p:cNvPicPr>
            <a:picLocks noChangeAspect="1"/>
          </p:cNvPicPr>
          <p:nvPr/>
        </p:nvPicPr>
        <p:blipFill>
          <a:blip r:embed="rId3"/>
          <a:stretch>
            <a:fillRect/>
          </a:stretch>
        </p:blipFill>
        <p:spPr>
          <a:xfrm>
            <a:off x="7413849" y="2818360"/>
            <a:ext cx="4436405" cy="2511021"/>
          </a:xfrm>
          <a:prstGeom prst="rect">
            <a:avLst/>
          </a:prstGeom>
        </p:spPr>
      </p:pic>
    </p:spTree>
    <p:extLst>
      <p:ext uri="{BB962C8B-B14F-4D97-AF65-F5344CB8AC3E}">
        <p14:creationId xmlns:p14="http://schemas.microsoft.com/office/powerpoint/2010/main" val="665611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9ADC-4CE4-456B-8CA2-2873C7E33BAB}"/>
              </a:ext>
            </a:extLst>
          </p:cNvPr>
          <p:cNvSpPr>
            <a:spLocks noGrp="1"/>
          </p:cNvSpPr>
          <p:nvPr>
            <p:ph type="title"/>
          </p:nvPr>
        </p:nvSpPr>
        <p:spPr/>
        <p:txBody>
          <a:bodyPr/>
          <a:lstStyle/>
          <a:p>
            <a:r>
              <a:rPr lang="en-US" dirty="0"/>
              <a:t>Further Discussion Questions</a:t>
            </a:r>
          </a:p>
        </p:txBody>
      </p:sp>
      <p:sp>
        <p:nvSpPr>
          <p:cNvPr id="7" name="Content Placeholder 6">
            <a:extLst>
              <a:ext uri="{FF2B5EF4-FFF2-40B4-BE49-F238E27FC236}">
                <a16:creationId xmlns:a16="http://schemas.microsoft.com/office/drawing/2014/main" id="{976BBC20-AB44-453F-8DFC-325CAA84BBA7}"/>
              </a:ext>
            </a:extLst>
          </p:cNvPr>
          <p:cNvSpPr>
            <a:spLocks noGrp="1"/>
          </p:cNvSpPr>
          <p:nvPr>
            <p:ph idx="1"/>
          </p:nvPr>
        </p:nvSpPr>
        <p:spPr>
          <a:xfrm>
            <a:off x="609600" y="1980087"/>
            <a:ext cx="11104183" cy="4525963"/>
          </a:xfrm>
        </p:spPr>
        <p:txBody>
          <a:bodyPr>
            <a:normAutofit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Was Estero Bay well-prepared for a natural disaster/disturbance event such as Hurricane Irma?  Consider the natural and human resources associated with the Complex.</a:t>
            </a:r>
          </a:p>
          <a:p>
            <a:pPr marL="114300" marR="0" indent="0">
              <a:lnSpc>
                <a:spcPct val="107000"/>
              </a:lnSpc>
              <a:spcBef>
                <a:spcPts val="0"/>
              </a:spcBef>
              <a:spcAft>
                <a:spcPts val="0"/>
              </a:spcAft>
              <a:buNone/>
            </a:pPr>
            <a:r>
              <a:rPr lang="en-US" sz="2000"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 How did the natural resources of Estero Bay Complex successfully/unsuccessfully contribute to mitigating this disturbance event? </a:t>
            </a:r>
          </a:p>
          <a:p>
            <a:pPr marL="114300" marR="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How did each leadership frame (structural, human resource, political, symbolic) contribute to the Complex’s success or failure in mitigating the impacts of Hurricane Irma?</a:t>
            </a:r>
          </a:p>
          <a:p>
            <a:pPr marL="114300" marR="0" indent="0">
              <a:lnSpc>
                <a:spcPct val="107000"/>
              </a:lnSpc>
              <a:spcBef>
                <a:spcPts val="0"/>
              </a:spcBef>
              <a:spcAft>
                <a:spcPts val="0"/>
              </a:spcAft>
              <a:buNone/>
            </a:pPr>
            <a:r>
              <a:rPr lang="en-US" sz="2000"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In addition to hurricanes, what other acute or chronic disturbance events might impact the natural resources and ecosystem services of the Estero Bay Complex?</a:t>
            </a:r>
          </a:p>
          <a:p>
            <a:pPr marL="114300" marR="0" indent="0">
              <a:lnSpc>
                <a:spcPct val="107000"/>
              </a:lnSpc>
              <a:spcBef>
                <a:spcPts val="0"/>
              </a:spcBef>
              <a:spcAft>
                <a:spcPts val="0"/>
              </a:spcAft>
              <a:buNone/>
            </a:pPr>
            <a:r>
              <a:rPr lang="en-US" sz="2000"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How might each leadership frame contribute to improving the management of the Estero Bay Complex to better respond to future hurricanes or other disturbance events?  </a:t>
            </a:r>
          </a:p>
          <a:p>
            <a:endParaRPr lang="en-US" dirty="0"/>
          </a:p>
        </p:txBody>
      </p:sp>
    </p:spTree>
    <p:extLst>
      <p:ext uri="{BB962C8B-B14F-4D97-AF65-F5344CB8AC3E}">
        <p14:creationId xmlns:p14="http://schemas.microsoft.com/office/powerpoint/2010/main" val="76878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LEADERSHIP FRAMES</a:t>
            </a:r>
          </a:p>
        </p:txBody>
      </p:sp>
    </p:spTree>
    <p:extLst>
      <p:ext uri="{BB962C8B-B14F-4D97-AF65-F5344CB8AC3E}">
        <p14:creationId xmlns:p14="http://schemas.microsoft.com/office/powerpoint/2010/main" val="1475111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9ADC-4CE4-456B-8CA2-2873C7E33BAB}"/>
              </a:ext>
            </a:extLst>
          </p:cNvPr>
          <p:cNvSpPr>
            <a:spLocks noGrp="1"/>
          </p:cNvSpPr>
          <p:nvPr>
            <p:ph type="title"/>
          </p:nvPr>
        </p:nvSpPr>
        <p:spPr/>
        <p:txBody>
          <a:bodyPr/>
          <a:lstStyle/>
          <a:p>
            <a:r>
              <a:rPr lang="en-US" dirty="0"/>
              <a:t>Synthesis Questions</a:t>
            </a:r>
          </a:p>
        </p:txBody>
      </p:sp>
      <p:sp>
        <p:nvSpPr>
          <p:cNvPr id="7" name="Content Placeholder 6">
            <a:extLst>
              <a:ext uri="{FF2B5EF4-FFF2-40B4-BE49-F238E27FC236}">
                <a16:creationId xmlns:a16="http://schemas.microsoft.com/office/drawing/2014/main" id="{976BBC20-AB44-453F-8DFC-325CAA84BBA7}"/>
              </a:ext>
            </a:extLst>
          </p:cNvPr>
          <p:cNvSpPr>
            <a:spLocks noGrp="1"/>
          </p:cNvSpPr>
          <p:nvPr>
            <p:ph idx="1"/>
          </p:nvPr>
        </p:nvSpPr>
        <p:spPr>
          <a:xfrm>
            <a:off x="609600" y="1980087"/>
            <a:ext cx="11104183" cy="4525963"/>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Effective leadership is essential for successful natural resource management, at all levels, from technician to administrator. </a:t>
            </a:r>
          </a:p>
          <a:p>
            <a:pPr marL="114300" marR="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How has this exercise shaped your ideas about the role of parks/preserves and their natural resources in the provision of ecosystem services and in mitigating climate change and natural disasters?</a:t>
            </a:r>
          </a:p>
          <a:p>
            <a:pPr marL="114300" marR="0" indent="0">
              <a:lnSpc>
                <a:spcPct val="107000"/>
              </a:lnSpc>
              <a:spcBef>
                <a:spcPts val="0"/>
              </a:spcBef>
              <a:spcAft>
                <a:spcPts val="0"/>
              </a:spcAft>
              <a:buNone/>
            </a:pPr>
            <a:r>
              <a:rPr lang="en-US" sz="2000"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How has this exercise shaped your ideas about disaster planning in natural resource management?</a:t>
            </a:r>
          </a:p>
          <a:p>
            <a:pPr marL="114300" marR="0" indent="0">
              <a:lnSpc>
                <a:spcPct val="107000"/>
              </a:lnSpc>
              <a:spcBef>
                <a:spcPts val="0"/>
              </a:spcBef>
              <a:spcAft>
                <a:spcPts val="0"/>
              </a:spcAft>
              <a:buNone/>
            </a:pPr>
            <a:r>
              <a:rPr lang="en-US" sz="2000"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How has this exercise shaped your ideas about leadership, in general?  Leadership in your organization?</a:t>
            </a:r>
          </a:p>
          <a:p>
            <a:pPr marL="114300" marR="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Moving forward, how might you apply what you’ve learned about leadership frames to your own organization or career?</a:t>
            </a:r>
          </a:p>
          <a:p>
            <a:endParaRPr lang="en-US" dirty="0"/>
          </a:p>
        </p:txBody>
      </p:sp>
    </p:spTree>
    <p:extLst>
      <p:ext uri="{BB962C8B-B14F-4D97-AF65-F5344CB8AC3E}">
        <p14:creationId xmlns:p14="http://schemas.microsoft.com/office/powerpoint/2010/main" val="2072428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5701-81EF-5748-9510-890606F827CA}"/>
              </a:ext>
            </a:extLst>
          </p:cNvPr>
          <p:cNvSpPr>
            <a:spLocks noGrp="1"/>
          </p:cNvSpPr>
          <p:nvPr>
            <p:ph type="title"/>
          </p:nvPr>
        </p:nvSpPr>
        <p:spPr>
          <a:xfrm>
            <a:off x="609600" y="1766103"/>
            <a:ext cx="10972800" cy="1143000"/>
          </a:xfrm>
        </p:spPr>
        <p:txBody>
          <a:bodyPr wrap="square" numCol="1" anchorCtr="0" compatLnSpc="1">
            <a:prstTxWarp prst="textNoShape">
              <a:avLst/>
            </a:prstTxWarp>
            <a:noAutofit/>
          </a:bodyPr>
          <a:lstStyle/>
          <a:p>
            <a:pPr algn="ctr">
              <a:defRPr/>
            </a:pPr>
            <a:r>
              <a:rPr lang="en-US" altLang="en-US" sz="2800" dirty="0">
                <a:latin typeface="+mn-lt"/>
              </a:rPr>
              <a:t>Preparing Organizational Leaders in Agriculture through Innovative Leadership Case Studies Contextualized in Agricultural Disasters</a:t>
            </a:r>
          </a:p>
        </p:txBody>
      </p:sp>
      <p:sp>
        <p:nvSpPr>
          <p:cNvPr id="28675" name="Content Placeholder 2">
            <a:extLst>
              <a:ext uri="{FF2B5EF4-FFF2-40B4-BE49-F238E27FC236}">
                <a16:creationId xmlns:a16="http://schemas.microsoft.com/office/drawing/2014/main" id="{761ADD3B-3F45-434A-B9F6-4D4F0B3338C4}"/>
              </a:ext>
            </a:extLst>
          </p:cNvPr>
          <p:cNvSpPr>
            <a:spLocks noGrp="1"/>
          </p:cNvSpPr>
          <p:nvPr>
            <p:ph idx="1"/>
          </p:nvPr>
        </p:nvSpPr>
        <p:spPr>
          <a:xfrm>
            <a:off x="609600" y="2956956"/>
            <a:ext cx="10972800" cy="3438258"/>
          </a:xfrm>
        </p:spPr>
        <p:txBody>
          <a:bodyPr>
            <a:normAutofit fontScale="70000" lnSpcReduction="20000"/>
          </a:bodyPr>
          <a:lstStyle/>
          <a:p>
            <a:pPr marL="0" indent="0" algn="ctr">
              <a:buNone/>
            </a:pPr>
            <a:endParaRPr lang="en-US" altLang="en-US" sz="1800" dirty="0">
              <a:cs typeface="Arial" panose="020B0604020202020204" pitchFamily="34" charset="0"/>
            </a:endParaRPr>
          </a:p>
          <a:p>
            <a:pPr marL="0" indent="0" algn="ctr">
              <a:buNone/>
            </a:pPr>
            <a:r>
              <a:rPr lang="en-US" altLang="en-US" sz="1800" dirty="0">
                <a:cs typeface="Arial" panose="020B0604020202020204" pitchFamily="34" charset="0"/>
              </a:rPr>
              <a:t>This material was created with funding from:</a:t>
            </a:r>
          </a:p>
          <a:p>
            <a:pPr marL="0" indent="0" algn="ctr">
              <a:buNone/>
            </a:pPr>
            <a:r>
              <a:rPr lang="en-US" altLang="en-US" sz="2000" dirty="0">
                <a:cs typeface="Arial" panose="020B0604020202020204" pitchFamily="34" charset="0"/>
              </a:rPr>
              <a:t>USDA/NIFA Higher Education Challenge Grant</a:t>
            </a:r>
          </a:p>
          <a:p>
            <a:pPr marL="0" indent="0" algn="ctr">
              <a:buNone/>
            </a:pPr>
            <a:r>
              <a:rPr lang="en-US" altLang="en-US" sz="2000" dirty="0">
                <a:cs typeface="Arial" panose="020B0604020202020204" pitchFamily="34" charset="0"/>
              </a:rPr>
              <a:t>Project # 2019-70003-29092</a:t>
            </a:r>
          </a:p>
          <a:p>
            <a:pPr marL="0" indent="0" algn="ctr">
              <a:buNone/>
            </a:pPr>
            <a:r>
              <a:rPr lang="en-US" altLang="en-US" sz="1600" dirty="0">
                <a:cs typeface="Arial" panose="020B0604020202020204" pitchFamily="34" charset="0"/>
              </a:rPr>
              <a:t>University of Florida, Auburn University, Texas A&amp;M University, The University of Tennessee</a:t>
            </a:r>
          </a:p>
          <a:p>
            <a:pPr marL="0" indent="0" algn="ctr">
              <a:buNone/>
            </a:pPr>
            <a:endParaRPr lang="en-US" altLang="en-US" sz="1800" dirty="0">
              <a:cs typeface="Arial" panose="020B0604020202020204" pitchFamily="34" charset="0"/>
            </a:endParaRPr>
          </a:p>
          <a:p>
            <a:pPr marL="0" indent="0" algn="ctr">
              <a:buNone/>
            </a:pPr>
            <a:endParaRPr lang="en-US" altLang="en-US" sz="1800" dirty="0">
              <a:cs typeface="Arial" panose="020B0604020202020204" pitchFamily="34" charset="0"/>
            </a:endParaRPr>
          </a:p>
          <a:p>
            <a:pPr marL="0" indent="0" algn="ctr">
              <a:buNone/>
            </a:pPr>
            <a:r>
              <a:rPr lang="en-US" altLang="en-US" sz="2600" dirty="0">
                <a:cs typeface="Arial" panose="020B0604020202020204" pitchFamily="34" charset="0"/>
              </a:rPr>
              <a:t>Contact:</a:t>
            </a:r>
          </a:p>
          <a:p>
            <a:pPr marL="0" indent="0" algn="ctr">
              <a:buNone/>
            </a:pPr>
            <a:r>
              <a:rPr lang="en-US" altLang="en-US" sz="1800" dirty="0">
                <a:cs typeface="Arial" panose="020B0604020202020204" pitchFamily="34" charset="0"/>
              </a:rPr>
              <a:t>Dr. Grady Roberts</a:t>
            </a:r>
          </a:p>
          <a:p>
            <a:pPr marL="0" indent="0" algn="ctr">
              <a:buNone/>
            </a:pPr>
            <a:r>
              <a:rPr lang="en-US" altLang="en-US" sz="1800" dirty="0">
                <a:cs typeface="Arial" panose="020B0604020202020204" pitchFamily="34" charset="0"/>
              </a:rPr>
              <a:t>Professor</a:t>
            </a:r>
          </a:p>
          <a:p>
            <a:pPr marL="0" indent="0" algn="ctr">
              <a:buNone/>
            </a:pPr>
            <a:r>
              <a:rPr lang="en-US" altLang="en-US" sz="1800" dirty="0">
                <a:cs typeface="Arial" panose="020B0604020202020204" pitchFamily="34" charset="0"/>
              </a:rPr>
              <a:t>Agricultural Education and Communication</a:t>
            </a:r>
          </a:p>
          <a:p>
            <a:pPr marL="0" indent="0" algn="ctr">
              <a:buNone/>
            </a:pPr>
            <a:r>
              <a:rPr lang="en-US" altLang="en-US" sz="1800" dirty="0">
                <a:cs typeface="Arial" panose="020B0604020202020204" pitchFamily="34" charset="0"/>
              </a:rPr>
              <a:t>University of Florida</a:t>
            </a:r>
          </a:p>
          <a:p>
            <a:pPr marL="0" indent="0" algn="ctr">
              <a:buNone/>
            </a:pPr>
            <a:r>
              <a:rPr lang="en-US" altLang="en-US" sz="1800" dirty="0">
                <a:cs typeface="Arial" panose="020B0604020202020204" pitchFamily="34" charset="0"/>
              </a:rPr>
              <a:t>PO Box 112060</a:t>
            </a:r>
          </a:p>
          <a:p>
            <a:pPr marL="0" indent="0" algn="ctr">
              <a:buNone/>
            </a:pPr>
            <a:r>
              <a:rPr lang="en-US" altLang="en-US" sz="1800" dirty="0">
                <a:cs typeface="Arial" panose="020B0604020202020204" pitchFamily="34" charset="0"/>
              </a:rPr>
              <a:t>Gainesville, FL  32611-2060</a:t>
            </a:r>
          </a:p>
          <a:p>
            <a:pPr marL="0" indent="0" algn="ctr">
              <a:buNone/>
            </a:pPr>
            <a:r>
              <a:rPr lang="en-US" altLang="en-US" sz="1800" dirty="0">
                <a:cs typeface="Arial" panose="020B0604020202020204" pitchFamily="34" charset="0"/>
              </a:rPr>
              <a:t>groberts@ufl.edu</a:t>
            </a:r>
          </a:p>
          <a:p>
            <a:pPr marL="0" indent="0" algn="ctr">
              <a:buNone/>
            </a:pPr>
            <a:r>
              <a:rPr lang="en-US" altLang="en-US" sz="1800" dirty="0">
                <a:cs typeface="Arial" panose="020B0604020202020204" pitchFamily="34" charset="0"/>
              </a:rPr>
              <a:t>globaleducationlab.org</a:t>
            </a:r>
          </a:p>
        </p:txBody>
      </p:sp>
    </p:spTree>
    <p:extLst>
      <p:ext uri="{BB962C8B-B14F-4D97-AF65-F5344CB8AC3E}">
        <p14:creationId xmlns:p14="http://schemas.microsoft.com/office/powerpoint/2010/main" val="49299392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Frames</a:t>
            </a:r>
          </a:p>
        </p:txBody>
      </p:sp>
      <p:sp>
        <p:nvSpPr>
          <p:cNvPr id="3" name="Content Placeholder 2"/>
          <p:cNvSpPr>
            <a:spLocks noGrp="1"/>
          </p:cNvSpPr>
          <p:nvPr>
            <p:ph idx="1"/>
          </p:nvPr>
        </p:nvSpPr>
        <p:spPr>
          <a:xfrm>
            <a:off x="506963" y="1833094"/>
            <a:ext cx="10972800" cy="4525963"/>
          </a:xfrm>
        </p:spPr>
        <p:txBody>
          <a:bodyPr vert="horz" lIns="91440" tIns="45720" rIns="91440" bIns="45720" rtlCol="0" anchor="t">
            <a:normAutofit fontScale="92500" lnSpcReduction="20000"/>
          </a:bodyPr>
          <a:lstStyle/>
          <a:p>
            <a:pPr marL="0" indent="0">
              <a:buNone/>
            </a:pPr>
            <a:r>
              <a:rPr lang="en-US" dirty="0"/>
              <a:t>Bolman and Deal (2013) Leadership Frames</a:t>
            </a:r>
          </a:p>
          <a:p>
            <a:pPr marL="0" indent="0">
              <a:buNone/>
            </a:pPr>
            <a:endParaRPr lang="en-US" dirty="0"/>
          </a:p>
          <a:p>
            <a:r>
              <a:rPr lang="en-US" dirty="0"/>
              <a:t>Structural</a:t>
            </a:r>
          </a:p>
          <a:p>
            <a:pPr lvl="1"/>
            <a:r>
              <a:rPr lang="en-US" dirty="0">
                <a:cs typeface="Calibri"/>
              </a:rPr>
              <a:t>Division of labor, policies, hierarchies</a:t>
            </a:r>
          </a:p>
          <a:p>
            <a:r>
              <a:rPr lang="en-US" dirty="0"/>
              <a:t>Human Resources</a:t>
            </a:r>
          </a:p>
          <a:p>
            <a:pPr lvl="1"/>
            <a:r>
              <a:rPr lang="en-US" dirty="0"/>
              <a:t>Individual needs, skills, limitations</a:t>
            </a:r>
          </a:p>
          <a:p>
            <a:r>
              <a:rPr lang="en-US" dirty="0"/>
              <a:t>Political</a:t>
            </a:r>
          </a:p>
          <a:p>
            <a:pPr lvl="1"/>
            <a:r>
              <a:rPr lang="en-US" dirty="0"/>
              <a:t>Power structures, networks</a:t>
            </a:r>
          </a:p>
          <a:p>
            <a:r>
              <a:rPr lang="en-US" dirty="0">
                <a:cs typeface="Calibri"/>
              </a:rPr>
              <a:t>Symbolic</a:t>
            </a:r>
          </a:p>
          <a:p>
            <a:pPr lvl="1"/>
            <a:r>
              <a:rPr lang="en-US" dirty="0">
                <a:cs typeface="Calibri"/>
              </a:rPr>
              <a:t>Vision, mission, values, culture</a:t>
            </a:r>
          </a:p>
          <a:p>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412775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E0A1B-F8C9-48F7-9BDC-D8DB67881DE1}"/>
              </a:ext>
            </a:extLst>
          </p:cNvPr>
          <p:cNvSpPr>
            <a:spLocks noGrp="1"/>
          </p:cNvSpPr>
          <p:nvPr>
            <p:ph type="title"/>
          </p:nvPr>
        </p:nvSpPr>
        <p:spPr/>
        <p:txBody>
          <a:bodyPr/>
          <a:lstStyle/>
          <a:p>
            <a:r>
              <a:rPr lang="en-US" dirty="0"/>
              <a:t>Discussion Question</a:t>
            </a:r>
          </a:p>
        </p:txBody>
      </p:sp>
      <p:sp>
        <p:nvSpPr>
          <p:cNvPr id="3" name="Content Placeholder 2">
            <a:extLst>
              <a:ext uri="{FF2B5EF4-FFF2-40B4-BE49-F238E27FC236}">
                <a16:creationId xmlns:a16="http://schemas.microsoft.com/office/drawing/2014/main" id="{4875E3F2-A802-4899-A3B0-A42C56E9FD05}"/>
              </a:ext>
            </a:extLst>
          </p:cNvPr>
          <p:cNvSpPr>
            <a:spLocks noGrp="1"/>
          </p:cNvSpPr>
          <p:nvPr>
            <p:ph idx="1"/>
          </p:nvPr>
        </p:nvSpPr>
        <p:spPr>
          <a:xfrm>
            <a:off x="7016620" y="1869251"/>
            <a:ext cx="4565780" cy="4525963"/>
          </a:xfrm>
        </p:spPr>
        <p:txBody>
          <a:bodyPr/>
          <a:lstStyle/>
          <a:p>
            <a:r>
              <a:rPr lang="en-US" dirty="0"/>
              <a:t>What leadership frames might be important in managing natural resources?</a:t>
            </a:r>
          </a:p>
        </p:txBody>
      </p:sp>
      <p:pic>
        <p:nvPicPr>
          <p:cNvPr id="5" name="Picture 4" descr="A group of people sitting on a bench next to a tree&#10;&#10;Description automatically generated">
            <a:extLst>
              <a:ext uri="{FF2B5EF4-FFF2-40B4-BE49-F238E27FC236}">
                <a16:creationId xmlns:a16="http://schemas.microsoft.com/office/drawing/2014/main" id="{0EF4CB5E-25A9-45F8-96FC-D545EE2FAC77}"/>
              </a:ext>
            </a:extLst>
          </p:cNvPr>
          <p:cNvPicPr>
            <a:picLocks noChangeAspect="1"/>
          </p:cNvPicPr>
          <p:nvPr/>
        </p:nvPicPr>
        <p:blipFill>
          <a:blip r:embed="rId2"/>
          <a:stretch>
            <a:fillRect/>
          </a:stretch>
        </p:blipFill>
        <p:spPr>
          <a:xfrm>
            <a:off x="367004" y="2140358"/>
            <a:ext cx="6309361" cy="4206240"/>
          </a:xfrm>
          <a:prstGeom prst="rect">
            <a:avLst/>
          </a:prstGeom>
        </p:spPr>
      </p:pic>
    </p:spTree>
    <p:extLst>
      <p:ext uri="{BB962C8B-B14F-4D97-AF65-F5344CB8AC3E}">
        <p14:creationId xmlns:p14="http://schemas.microsoft.com/office/powerpoint/2010/main" val="308401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a:t>
            </a:r>
          </a:p>
        </p:txBody>
      </p:sp>
      <p:sp>
        <p:nvSpPr>
          <p:cNvPr id="3" name="Content Placeholder 2"/>
          <p:cNvSpPr>
            <a:spLocks noGrp="1"/>
          </p:cNvSpPr>
          <p:nvPr>
            <p:ph idx="1"/>
          </p:nvPr>
        </p:nvSpPr>
        <p:spPr>
          <a:xfrm>
            <a:off x="506963" y="1833094"/>
            <a:ext cx="10972800" cy="4525963"/>
          </a:xfrm>
        </p:spPr>
        <p:txBody>
          <a:bodyPr vert="horz" lIns="91440" tIns="45720" rIns="91440" bIns="45720" rtlCol="0" anchor="t">
            <a:normAutofit/>
          </a:bodyPr>
          <a:lstStyle/>
          <a:p>
            <a:r>
              <a:rPr lang="en-US" dirty="0">
                <a:cs typeface="Calibri"/>
              </a:rPr>
              <a:t>Read:</a:t>
            </a:r>
          </a:p>
          <a:p>
            <a:endParaRPr lang="en-US" dirty="0">
              <a:cs typeface="Calibri"/>
            </a:endParaRPr>
          </a:p>
          <a:p>
            <a:pPr lvl="1"/>
            <a:r>
              <a:rPr lang="en-US" dirty="0">
                <a:cs typeface="Calibri"/>
              </a:rPr>
              <a:t>Sowcik, M., H. Carter, and V. McKee. 2017. Reframing leadership. UF/IFAS Extension, AE622.</a:t>
            </a:r>
          </a:p>
          <a:p>
            <a:pPr marL="914400" lvl="2" indent="0">
              <a:buNone/>
            </a:pPr>
            <a:r>
              <a:rPr lang="en-US" dirty="0">
                <a:cs typeface="Calibri"/>
                <a:hlinkClick r:id="rId3"/>
              </a:rPr>
              <a:t>https://edis.ifas.ufl.edu/wc284</a:t>
            </a:r>
            <a:endParaRPr lang="en-US" dirty="0">
              <a:cs typeface="Calibri"/>
            </a:endParaRPr>
          </a:p>
          <a:p>
            <a:pPr lvl="1"/>
            <a:endParaRPr lang="en-US" dirty="0">
              <a:cs typeface="Calibri"/>
            </a:endParaRPr>
          </a:p>
          <a:p>
            <a:pPr lvl="1"/>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56367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cs typeface="Calibri Light"/>
              </a:rPr>
              <a:t>THE ROLES OF PARKS AND PRESERVES</a:t>
            </a:r>
          </a:p>
        </p:txBody>
      </p:sp>
    </p:spTree>
    <p:extLst>
      <p:ext uri="{BB962C8B-B14F-4D97-AF65-F5344CB8AC3E}">
        <p14:creationId xmlns:p14="http://schemas.microsoft.com/office/powerpoint/2010/main" val="177374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2C13-47AA-4DD5-A384-DC26614FFA67}"/>
              </a:ext>
            </a:extLst>
          </p:cNvPr>
          <p:cNvSpPr>
            <a:spLocks noGrp="1"/>
          </p:cNvSpPr>
          <p:nvPr>
            <p:ph type="title"/>
          </p:nvPr>
        </p:nvSpPr>
        <p:spPr/>
        <p:txBody>
          <a:bodyPr/>
          <a:lstStyle/>
          <a:p>
            <a:r>
              <a:rPr lang="en-US" dirty="0"/>
              <a:t>Parks and Preserves</a:t>
            </a:r>
          </a:p>
        </p:txBody>
      </p:sp>
      <p:sp>
        <p:nvSpPr>
          <p:cNvPr id="3" name="Content Placeholder 2">
            <a:extLst>
              <a:ext uri="{FF2B5EF4-FFF2-40B4-BE49-F238E27FC236}">
                <a16:creationId xmlns:a16="http://schemas.microsoft.com/office/drawing/2014/main" id="{1AD1343E-B8D0-438F-9F0E-0E4FE43A8088}"/>
              </a:ext>
            </a:extLst>
          </p:cNvPr>
          <p:cNvSpPr>
            <a:spLocks noGrp="1"/>
          </p:cNvSpPr>
          <p:nvPr>
            <p:ph idx="1"/>
          </p:nvPr>
        </p:nvSpPr>
        <p:spPr/>
        <p:txBody>
          <a:bodyPr/>
          <a:lstStyle/>
          <a:p>
            <a:r>
              <a:rPr lang="en-US" dirty="0"/>
              <a:t>Conservation of land, water, and natural resources</a:t>
            </a:r>
          </a:p>
          <a:p>
            <a:r>
              <a:rPr lang="en-US" dirty="0"/>
              <a:t>Provision of ecosystem services</a:t>
            </a:r>
          </a:p>
        </p:txBody>
      </p:sp>
      <p:pic>
        <p:nvPicPr>
          <p:cNvPr id="5" name="Picture 4" descr="A small boat in a large body of water&#10;&#10;Description automatically generated">
            <a:extLst>
              <a:ext uri="{FF2B5EF4-FFF2-40B4-BE49-F238E27FC236}">
                <a16:creationId xmlns:a16="http://schemas.microsoft.com/office/drawing/2014/main" id="{B5B669B6-F60C-4447-B84C-476952383270}"/>
              </a:ext>
            </a:extLst>
          </p:cNvPr>
          <p:cNvPicPr>
            <a:picLocks noChangeAspect="1"/>
          </p:cNvPicPr>
          <p:nvPr/>
        </p:nvPicPr>
        <p:blipFill rotWithShape="1">
          <a:blip r:embed="rId2"/>
          <a:srcRect t="32110" b="25987"/>
          <a:stretch/>
        </p:blipFill>
        <p:spPr>
          <a:xfrm>
            <a:off x="0" y="3026227"/>
            <a:ext cx="12192000" cy="3831773"/>
          </a:xfrm>
          <a:prstGeom prst="rect">
            <a:avLst/>
          </a:prstGeom>
        </p:spPr>
      </p:pic>
    </p:spTree>
    <p:extLst>
      <p:ext uri="{BB962C8B-B14F-4D97-AF65-F5344CB8AC3E}">
        <p14:creationId xmlns:p14="http://schemas.microsoft.com/office/powerpoint/2010/main" val="667443482"/>
      </p:ext>
    </p:extLst>
  </p:cSld>
  <p:clrMapOvr>
    <a:masterClrMapping/>
  </p:clrMapOvr>
</p:sld>
</file>

<file path=ppt/theme/theme1.xml><?xml version="1.0" encoding="utf-8"?>
<a:theme xmlns:a="http://schemas.openxmlformats.org/drawingml/2006/main" name="Global_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Global_Lab_Theme</Template>
  <TotalTime>1312</TotalTime>
  <Words>2229</Words>
  <Application>Microsoft Macintosh PowerPoint</Application>
  <PresentationFormat>Widescreen</PresentationFormat>
  <Paragraphs>243</Paragraphs>
  <Slides>41</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Symbol</vt:lpstr>
      <vt:lpstr>Global_Lab_Theme</vt:lpstr>
      <vt:lpstr>Leadership in Managing Natural Resources for Ecosystem Services and Resilience: The Case of Estero Bay, Florida</vt:lpstr>
      <vt:lpstr>Learning Objectives</vt:lpstr>
      <vt:lpstr>Case Study Overview</vt:lpstr>
      <vt:lpstr>LEADERSHIP FRAMES</vt:lpstr>
      <vt:lpstr>Leadership Frames</vt:lpstr>
      <vt:lpstr>Discussion Question</vt:lpstr>
      <vt:lpstr>Homework</vt:lpstr>
      <vt:lpstr>THE ROLES OF PARKS AND PRESERVES</vt:lpstr>
      <vt:lpstr>Parks and Preserves</vt:lpstr>
      <vt:lpstr>Provision of Ecosystem Services</vt:lpstr>
      <vt:lpstr>Discussion Question</vt:lpstr>
      <vt:lpstr>Homework</vt:lpstr>
      <vt:lpstr>MANAGEMENT STRATEGIES FOR RESILIENCE AND RESISTANCE</vt:lpstr>
      <vt:lpstr>Resilience and Resistance</vt:lpstr>
      <vt:lpstr>Managing for Resilience and Resistance</vt:lpstr>
      <vt:lpstr>Discussion Question</vt:lpstr>
      <vt:lpstr>Homework</vt:lpstr>
      <vt:lpstr>INTRODUCTION TO THE ESTERO BAY COMPLEX</vt:lpstr>
      <vt:lpstr>Estero Bay Aquatic Preserve</vt:lpstr>
      <vt:lpstr>Discussion Questions</vt:lpstr>
      <vt:lpstr>Homework</vt:lpstr>
      <vt:lpstr>Further Discussion Questions</vt:lpstr>
      <vt:lpstr>ESTERO BAY AQUATIC PRESERVE MANAGEMENT PLAN</vt:lpstr>
      <vt:lpstr>Estero Bay Management Plan</vt:lpstr>
      <vt:lpstr>Estero Bay Management Plan</vt:lpstr>
      <vt:lpstr>Interview with Justin Lamb</vt:lpstr>
      <vt:lpstr>Discussion Question</vt:lpstr>
      <vt:lpstr>Homework</vt:lpstr>
      <vt:lpstr>Further Discussion Questions</vt:lpstr>
      <vt:lpstr>HURRICANE IRMA</vt:lpstr>
      <vt:lpstr>Hurricane Irma in South Florida</vt:lpstr>
      <vt:lpstr>Discussion Question</vt:lpstr>
      <vt:lpstr>Homework</vt:lpstr>
      <vt:lpstr>ESTERO BAY AND HURRICANE IRMA</vt:lpstr>
      <vt:lpstr>Storm Response at Estero Bay</vt:lpstr>
      <vt:lpstr>Interview with Justin Lamb</vt:lpstr>
      <vt:lpstr>Discussion Question</vt:lpstr>
      <vt:lpstr>Homework</vt:lpstr>
      <vt:lpstr>Further Discussion Questions</vt:lpstr>
      <vt:lpstr>Synthesis Questions</vt:lpstr>
      <vt:lpstr>Preparing Organizational Leaders in Agriculture through Innovative Leadership Case Studies Contextualized in Agricultural Disasters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a Global Perspective to your On-Campus Course</dc:title>
  <dc:creator>Roberts, Grady</dc:creator>
  <cp:lastModifiedBy>Roberts,Grady</cp:lastModifiedBy>
  <cp:revision>78</cp:revision>
  <dcterms:created xsi:type="dcterms:W3CDTF">2019-05-06T13:51:02Z</dcterms:created>
  <dcterms:modified xsi:type="dcterms:W3CDTF">2022-10-04T17:20:29Z</dcterms:modified>
</cp:coreProperties>
</file>