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8" r:id="rId5"/>
    <p:sldId id="273" r:id="rId6"/>
    <p:sldId id="259" r:id="rId7"/>
    <p:sldId id="260" r:id="rId8"/>
    <p:sldId id="271" r:id="rId9"/>
    <p:sldId id="272" r:id="rId10"/>
    <p:sldId id="261" r:id="rId11"/>
    <p:sldId id="262" r:id="rId12"/>
    <p:sldId id="263" r:id="rId13"/>
    <p:sldId id="264" r:id="rId14"/>
    <p:sldId id="274" r:id="rId15"/>
    <p:sldId id="268" r:id="rId16"/>
    <p:sldId id="275" r:id="rId17"/>
    <p:sldId id="276" r:id="rId18"/>
    <p:sldId id="277" r:id="rId19"/>
    <p:sldId id="278" r:id="rId20"/>
    <p:sldId id="279" r:id="rId21"/>
    <p:sldId id="280" r:id="rId22"/>
    <p:sldId id="281" r:id="rId23"/>
    <p:sldId id="282" r:id="rId24"/>
    <p:sldId id="283" r:id="rId25"/>
    <p:sldId id="269" r:id="rId26"/>
    <p:sldId id="265" r:id="rId27"/>
    <p:sldId id="266" r:id="rId28"/>
    <p:sldId id="270"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72068"/>
  </p:normalViewPr>
  <p:slideViewPr>
    <p:cSldViewPr snapToGrid="0" snapToObjects="1">
      <p:cViewPr varScale="1">
        <p:scale>
          <a:sx n="79" d="100"/>
          <a:sy n="79" d="100"/>
        </p:scale>
        <p:origin x="2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C24F4-EEEE-1440-921E-532E3D8C600E}"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132B5-2F56-924F-9E35-FD29B9F2E3B5}" type="slidenum">
              <a:rPr lang="en-US" smtClean="0"/>
              <a:t>‹#›</a:t>
            </a:fld>
            <a:endParaRPr lang="en-US"/>
          </a:p>
        </p:txBody>
      </p:sp>
    </p:spTree>
    <p:extLst>
      <p:ext uri="{BB962C8B-B14F-4D97-AF65-F5344CB8AC3E}">
        <p14:creationId xmlns:p14="http://schemas.microsoft.com/office/powerpoint/2010/main" val="354493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Suggested Citation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Chaparro, R. A., &amp; Jagger, C. (2022).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Hurricane Michael followed by Covid: A case study on the aftermath of two tragic events at a high school in the Florida Panhandle. </a:t>
            </a:r>
            <a:r>
              <a:rPr lang="en-US" sz="1800" dirty="0">
                <a:effectLst/>
                <a:latin typeface="Calibri" panose="020F0502020204030204" pitchFamily="34" charset="0"/>
                <a:ea typeface="Calibri" panose="020F0502020204030204" pitchFamily="34" charset="0"/>
                <a:cs typeface="Calibri" panose="020F0502020204030204" pitchFamily="34" charset="0"/>
              </a:rPr>
              <a:t> Global Education Lab. https://</a:t>
            </a:r>
            <a:r>
              <a:rPr lang="en-US" sz="1800" dirty="0" err="1">
                <a:effectLst/>
                <a:latin typeface="Calibri" panose="020F0502020204030204" pitchFamily="34" charset="0"/>
                <a:ea typeface="Calibri" panose="020F0502020204030204" pitchFamily="34" charset="0"/>
                <a:cs typeface="Calibri" panose="020F0502020204030204" pitchFamily="34" charset="0"/>
              </a:rPr>
              <a:t>www.globaleducationlab.org</a:t>
            </a:r>
            <a:r>
              <a:rPr lang="en-US" sz="1800" dirty="0">
                <a:effectLst/>
                <a:latin typeface="Calibri" panose="020F0502020204030204" pitchFamily="34" charset="0"/>
                <a:ea typeface="Calibri" panose="020F0502020204030204" pitchFamily="34" charset="0"/>
                <a:cs typeface="Calibri" panose="020F0502020204030204" pitchFamily="34" charset="0"/>
              </a:rPr>
              <a:t>/portfolio/</a:t>
            </a:r>
            <a:r>
              <a:rPr lang="en-US" sz="1800" dirty="0" err="1">
                <a:effectLst/>
                <a:latin typeface="Calibri" panose="020F0502020204030204" pitchFamily="34" charset="0"/>
                <a:ea typeface="Calibri" panose="020F0502020204030204" pitchFamily="34" charset="0"/>
                <a:cs typeface="Calibri" panose="020F0502020204030204" pitchFamily="34" charset="0"/>
              </a:rPr>
              <a:t>chaparrojagger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This material is based upon work that is supported by the National Institute of Food and Agriculture, U.S. Department of Agriculture, under award number 2019-70003-29092. Any opinions, findings, conclusions, or recommendations expressed in this publication are those of the author(s) and do not necessarily reflect the view of the U.S. Department of Agriculture.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8132B5-2F56-924F-9E35-FD29B9F2E3B5}" type="slidenum">
              <a:rPr lang="en-US" smtClean="0"/>
              <a:t>1</a:t>
            </a:fld>
            <a:endParaRPr lang="en-US"/>
          </a:p>
        </p:txBody>
      </p:sp>
    </p:spTree>
    <p:extLst>
      <p:ext uri="{BB962C8B-B14F-4D97-AF65-F5344CB8AC3E}">
        <p14:creationId xmlns:p14="http://schemas.microsoft.com/office/powerpoint/2010/main" val="150270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2D18-0BB1-3F4D-AD59-508357D4C4E0}"/>
              </a:ext>
            </a:extLst>
          </p:cNvPr>
          <p:cNvSpPr>
            <a:spLocks noGrp="1"/>
          </p:cNvSpPr>
          <p:nvPr>
            <p:ph type="ctrTitle" hasCustomPrompt="1"/>
          </p:nvPr>
        </p:nvSpPr>
        <p:spPr>
          <a:xfrm>
            <a:off x="1524000" y="1527048"/>
            <a:ext cx="9144000" cy="1982914"/>
          </a:xfrm>
        </p:spPr>
        <p:txBody>
          <a:bodyPr anchor="b"/>
          <a:lstStyle>
            <a:lvl1pPr algn="l">
              <a:defRPr sz="6000">
                <a:solidFill>
                  <a:srgbClr val="174B80"/>
                </a:solidFill>
                <a:latin typeface="Arial" panose="020B0604020202020204" pitchFamily="34" charset="0"/>
                <a:cs typeface="Arial" panose="020B0604020202020204" pitchFamily="34" charset="0"/>
              </a:defRPr>
            </a:lvl1pPr>
          </a:lstStyle>
          <a:p>
            <a:r>
              <a:rPr lang="en-US" dirty="0"/>
              <a:t>TITLE IN ALL CAPS GOES HERE</a:t>
            </a:r>
          </a:p>
        </p:txBody>
      </p:sp>
      <p:sp>
        <p:nvSpPr>
          <p:cNvPr id="3" name="Subtitle 2">
            <a:extLst>
              <a:ext uri="{FF2B5EF4-FFF2-40B4-BE49-F238E27FC236}">
                <a16:creationId xmlns:a16="http://schemas.microsoft.com/office/drawing/2014/main" id="{505CB850-8BDB-DA4B-B7DC-5935D06B8024}"/>
              </a:ext>
            </a:extLst>
          </p:cNvPr>
          <p:cNvSpPr>
            <a:spLocks noGrp="1"/>
          </p:cNvSpPr>
          <p:nvPr>
            <p:ph type="subTitle" idx="1" hasCustomPrompt="1"/>
          </p:nvPr>
        </p:nvSpPr>
        <p:spPr>
          <a:xfrm>
            <a:off x="1524000" y="3602038"/>
            <a:ext cx="9144000" cy="851090"/>
          </a:xfrm>
        </p:spPr>
        <p:txBody>
          <a:bodyPr>
            <a:normAutofit/>
          </a:bodyPr>
          <a:lstStyle>
            <a:lvl1pPr marL="0" indent="0" algn="l">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4" name="Date Placeholder 3">
            <a:extLst>
              <a:ext uri="{FF2B5EF4-FFF2-40B4-BE49-F238E27FC236}">
                <a16:creationId xmlns:a16="http://schemas.microsoft.com/office/drawing/2014/main" id="{DC6AC64F-2B8B-D24D-8ED1-2C9A19A8CA2C}"/>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5" name="Footer Placeholder 4">
            <a:extLst>
              <a:ext uri="{FF2B5EF4-FFF2-40B4-BE49-F238E27FC236}">
                <a16:creationId xmlns:a16="http://schemas.microsoft.com/office/drawing/2014/main" id="{3B6840E7-31E9-024B-8D6F-94B571570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CC222-1624-3244-B62C-F4C55BF0E0EA}"/>
              </a:ext>
            </a:extLst>
          </p:cNvPr>
          <p:cNvSpPr>
            <a:spLocks noGrp="1"/>
          </p:cNvSpPr>
          <p:nvPr>
            <p:ph type="sldNum" sz="quarter" idx="12"/>
          </p:nvPr>
        </p:nvSpPr>
        <p:spPr/>
        <p:txBody>
          <a:bodyPr/>
          <a:lstStyle/>
          <a:p>
            <a:fld id="{F9988A78-DFA7-C44B-8C90-1748E23B8F22}" type="slidenum">
              <a:rPr lang="en-US" smtClean="0"/>
              <a:t>‹#›</a:t>
            </a:fld>
            <a:endParaRPr lang="en-US"/>
          </a:p>
        </p:txBody>
      </p:sp>
      <p:sp>
        <p:nvSpPr>
          <p:cNvPr id="10" name="Text Placeholder 9">
            <a:extLst>
              <a:ext uri="{FF2B5EF4-FFF2-40B4-BE49-F238E27FC236}">
                <a16:creationId xmlns:a16="http://schemas.microsoft.com/office/drawing/2014/main" id="{43BB331A-E532-AC40-BC24-317A9E1AEC09}"/>
              </a:ext>
            </a:extLst>
          </p:cNvPr>
          <p:cNvSpPr>
            <a:spLocks noGrp="1"/>
          </p:cNvSpPr>
          <p:nvPr>
            <p:ph type="body" sz="quarter" idx="14" hasCustomPrompt="1"/>
          </p:nvPr>
        </p:nvSpPr>
        <p:spPr>
          <a:xfrm>
            <a:off x="1524000" y="4545204"/>
            <a:ext cx="9144000" cy="489109"/>
          </a:xfr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First Author, Second Author, &amp; Third Author</a:t>
            </a:r>
          </a:p>
        </p:txBody>
      </p:sp>
    </p:spTree>
    <p:extLst>
      <p:ext uri="{BB962C8B-B14F-4D97-AF65-F5344CB8AC3E}">
        <p14:creationId xmlns:p14="http://schemas.microsoft.com/office/powerpoint/2010/main" val="129589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3BDC-9C5C-E54F-AAEA-B3A2F253399B}"/>
              </a:ext>
            </a:extLst>
          </p:cNvPr>
          <p:cNvSpPr>
            <a:spLocks noGrp="1"/>
          </p:cNvSpPr>
          <p:nvPr>
            <p:ph type="title"/>
          </p:nvPr>
        </p:nvSpPr>
        <p:spPr>
          <a:xfrm>
            <a:off x="838200" y="795528"/>
            <a:ext cx="10515600" cy="895160"/>
          </a:xfrm>
        </p:spPr>
        <p:txBody>
          <a:bodyPr/>
          <a:lstStyle>
            <a:lvl1pPr>
              <a:defRPr>
                <a:solidFill>
                  <a:srgbClr val="174B80"/>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99C7EE-938E-E242-B29E-41206C2CF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0DADA-E2BD-8044-942A-1AE1772A869C}"/>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5" name="Footer Placeholder 4">
            <a:extLst>
              <a:ext uri="{FF2B5EF4-FFF2-40B4-BE49-F238E27FC236}">
                <a16:creationId xmlns:a16="http://schemas.microsoft.com/office/drawing/2014/main" id="{0F4D86E6-F02D-5C4D-ABFE-653005933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AF622-55CC-134E-A2EC-6737F2EE9506}"/>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406065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0FF0D-4300-554D-9703-A4D7BB913A9C}"/>
              </a:ext>
            </a:extLst>
          </p:cNvPr>
          <p:cNvSpPr>
            <a:spLocks noGrp="1"/>
          </p:cNvSpPr>
          <p:nvPr>
            <p:ph type="title" orient="vert"/>
          </p:nvPr>
        </p:nvSpPr>
        <p:spPr>
          <a:xfrm rot="10800000">
            <a:off x="858012" y="365126"/>
            <a:ext cx="2628900" cy="5811838"/>
          </a:xfrm>
        </p:spPr>
        <p:txBody>
          <a:bodyPr vert="eaVert"/>
          <a:lstStyle>
            <a:lvl1pPr>
              <a:defRPr>
                <a:solidFill>
                  <a:srgbClr val="174B80"/>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CBD21CD-9A80-BC4D-90F5-92EB03784282}"/>
              </a:ext>
            </a:extLst>
          </p:cNvPr>
          <p:cNvSpPr>
            <a:spLocks noGrp="1"/>
          </p:cNvSpPr>
          <p:nvPr>
            <p:ph type="body" orient="vert" idx="1"/>
          </p:nvPr>
        </p:nvSpPr>
        <p:spPr>
          <a:xfrm rot="10800000">
            <a:off x="3624834"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F51A1-23D3-B943-AE82-3069F103C437}"/>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5" name="Footer Placeholder 4">
            <a:extLst>
              <a:ext uri="{FF2B5EF4-FFF2-40B4-BE49-F238E27FC236}">
                <a16:creationId xmlns:a16="http://schemas.microsoft.com/office/drawing/2014/main" id="{4A3C55BD-9077-4646-8334-170713200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3E1B1-C21D-6740-A541-C5CFF48C1BA9}"/>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355120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F9C0C1-0961-E548-9F9D-3F39F551D8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E2D3E6-DC30-3243-ADF6-6633C3785B3A}"/>
              </a:ext>
            </a:extLst>
          </p:cNvPr>
          <p:cNvSpPr>
            <a:spLocks noGrp="1"/>
          </p:cNvSpPr>
          <p:nvPr>
            <p:ph type="title" hasCustomPrompt="1"/>
          </p:nvPr>
        </p:nvSpPr>
        <p:spPr>
          <a:xfrm>
            <a:off x="838200" y="1819469"/>
            <a:ext cx="5982478" cy="1436914"/>
          </a:xfrm>
        </p:spPr>
        <p:txBody>
          <a:bodyPr>
            <a:normAutofit/>
          </a:bodyPr>
          <a:lstStyle>
            <a:lvl1pPr>
              <a:defRPr sz="4800">
                <a:solidFill>
                  <a:srgbClr val="174B80"/>
                </a:solidFill>
              </a:defRPr>
            </a:lvl1pPr>
          </a:lstStyle>
          <a:p>
            <a:r>
              <a:rPr lang="en-US" dirty="0"/>
              <a:t>Questions/Thank you</a:t>
            </a:r>
          </a:p>
        </p:txBody>
      </p:sp>
      <p:sp>
        <p:nvSpPr>
          <p:cNvPr id="3" name="Date Placeholder 2">
            <a:extLst>
              <a:ext uri="{FF2B5EF4-FFF2-40B4-BE49-F238E27FC236}">
                <a16:creationId xmlns:a16="http://schemas.microsoft.com/office/drawing/2014/main" id="{9B268CBA-68B8-F845-AADA-DF12FDB2EAC8}"/>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4" name="Footer Placeholder 3">
            <a:extLst>
              <a:ext uri="{FF2B5EF4-FFF2-40B4-BE49-F238E27FC236}">
                <a16:creationId xmlns:a16="http://schemas.microsoft.com/office/drawing/2014/main" id="{83F0A45A-CC49-9445-9F2F-644CA8783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EEF021-5F76-A647-B717-6210C28B7E96}"/>
              </a:ext>
            </a:extLst>
          </p:cNvPr>
          <p:cNvSpPr>
            <a:spLocks noGrp="1"/>
          </p:cNvSpPr>
          <p:nvPr>
            <p:ph type="sldNum" sz="quarter" idx="12"/>
          </p:nvPr>
        </p:nvSpPr>
        <p:spPr/>
        <p:txBody>
          <a:bodyPr/>
          <a:lstStyle/>
          <a:p>
            <a:fld id="{F9988A78-DFA7-C44B-8C90-1748E23B8F22}" type="slidenum">
              <a:rPr lang="en-US" smtClean="0"/>
              <a:t>‹#›</a:t>
            </a:fld>
            <a:endParaRPr lang="en-US"/>
          </a:p>
        </p:txBody>
      </p:sp>
      <p:sp>
        <p:nvSpPr>
          <p:cNvPr id="9" name="Text Placeholder 8">
            <a:extLst>
              <a:ext uri="{FF2B5EF4-FFF2-40B4-BE49-F238E27FC236}">
                <a16:creationId xmlns:a16="http://schemas.microsoft.com/office/drawing/2014/main" id="{38F5D096-4837-0E4C-B3EF-235311BD7AB0}"/>
              </a:ext>
            </a:extLst>
          </p:cNvPr>
          <p:cNvSpPr>
            <a:spLocks noGrp="1"/>
          </p:cNvSpPr>
          <p:nvPr>
            <p:ph type="body" sz="quarter" idx="13" hasCustomPrompt="1"/>
          </p:nvPr>
        </p:nvSpPr>
        <p:spPr>
          <a:xfrm>
            <a:off x="838200" y="3378200"/>
            <a:ext cx="5981700" cy="960438"/>
          </a:xfrm>
        </p:spPr>
        <p:txBody>
          <a:bodyPr/>
          <a:lstStyle>
            <a:lvl1pPr marL="0" indent="0">
              <a:buNone/>
              <a:defRPr/>
            </a:lvl1pPr>
          </a:lstStyle>
          <a:p>
            <a:pPr lvl="0"/>
            <a:r>
              <a:rPr lang="en-US" dirty="0"/>
              <a:t>Contact Information</a:t>
            </a:r>
          </a:p>
        </p:txBody>
      </p:sp>
    </p:spTree>
    <p:extLst>
      <p:ext uri="{BB962C8B-B14F-4D97-AF65-F5344CB8AC3E}">
        <p14:creationId xmlns:p14="http://schemas.microsoft.com/office/powerpoint/2010/main" val="162183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Info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82596A-D0CB-ED4C-8B07-ED84060074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CB0750-226C-8742-99A1-839F08C399F8}"/>
              </a:ext>
            </a:extLst>
          </p:cNvPr>
          <p:cNvSpPr>
            <a:spLocks noGrp="1"/>
          </p:cNvSpPr>
          <p:nvPr>
            <p:ph type="title" hasCustomPrompt="1"/>
          </p:nvPr>
        </p:nvSpPr>
        <p:spPr>
          <a:xfrm>
            <a:off x="838200" y="2397967"/>
            <a:ext cx="10515600" cy="1614196"/>
          </a:xfrm>
        </p:spPr>
        <p:txBody>
          <a:bodyPr/>
          <a:lstStyle>
            <a:lvl1pPr>
              <a:defRPr>
                <a:solidFill>
                  <a:srgbClr val="174B80"/>
                </a:solidFill>
              </a:defRPr>
            </a:lvl1pPr>
          </a:lstStyle>
          <a:p>
            <a:r>
              <a:rPr lang="en-US" dirty="0"/>
              <a:t>Contact Information Only</a:t>
            </a:r>
          </a:p>
        </p:txBody>
      </p:sp>
      <p:sp>
        <p:nvSpPr>
          <p:cNvPr id="3" name="Date Placeholder 2">
            <a:extLst>
              <a:ext uri="{FF2B5EF4-FFF2-40B4-BE49-F238E27FC236}">
                <a16:creationId xmlns:a16="http://schemas.microsoft.com/office/drawing/2014/main" id="{D0AA0959-80D3-024F-BF76-84C108757FE2}"/>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4" name="Footer Placeholder 3">
            <a:extLst>
              <a:ext uri="{FF2B5EF4-FFF2-40B4-BE49-F238E27FC236}">
                <a16:creationId xmlns:a16="http://schemas.microsoft.com/office/drawing/2014/main" id="{C596DA17-52B3-F348-8347-A3B579367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CD7F0-04F4-774E-96F0-877074BCA467}"/>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2942685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FF6-4609-E44F-A640-5BCF9BDD65FF}"/>
              </a:ext>
            </a:extLst>
          </p:cNvPr>
          <p:cNvSpPr>
            <a:spLocks noGrp="1"/>
          </p:cNvSpPr>
          <p:nvPr>
            <p:ph type="title"/>
          </p:nvPr>
        </p:nvSpPr>
        <p:spPr>
          <a:xfrm>
            <a:off x="838200" y="877824"/>
            <a:ext cx="10515600" cy="812864"/>
          </a:xfrm>
        </p:spPr>
        <p:txBody>
          <a:bodyPr/>
          <a:lstStyle>
            <a:lvl1pPr>
              <a:defRPr>
                <a:solidFill>
                  <a:srgbClr val="174B80"/>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58D8BC-41DB-C94D-939D-B595EB0D5BB7}"/>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4" name="Footer Placeholder 3">
            <a:extLst>
              <a:ext uri="{FF2B5EF4-FFF2-40B4-BE49-F238E27FC236}">
                <a16:creationId xmlns:a16="http://schemas.microsoft.com/office/drawing/2014/main" id="{6AE68B2C-AD1A-4545-80F8-5F7B3AD13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91F96-9A02-F44F-B5D8-D29E0D339145}"/>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314984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909A-EE24-2145-ADCD-60C87D6564C0}"/>
              </a:ext>
            </a:extLst>
          </p:cNvPr>
          <p:cNvSpPr>
            <a:spLocks noGrp="1"/>
          </p:cNvSpPr>
          <p:nvPr>
            <p:ph type="title"/>
          </p:nvPr>
        </p:nvSpPr>
        <p:spPr>
          <a:xfrm>
            <a:off x="838200" y="859536"/>
            <a:ext cx="7315200" cy="831152"/>
          </a:xfrm>
        </p:spPr>
        <p:txBody>
          <a:bodyPr/>
          <a:lstStyle>
            <a:lvl1pPr>
              <a:defRPr>
                <a:solidFill>
                  <a:srgbClr val="174B8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EB3CD62-048F-AB4D-9299-C402C49FBDED}"/>
              </a:ext>
            </a:extLst>
          </p:cNvPr>
          <p:cNvSpPr>
            <a:spLocks noGrp="1"/>
          </p:cNvSpPr>
          <p:nvPr>
            <p:ph idx="1"/>
          </p:nvPr>
        </p:nvSpPr>
        <p:spPr>
          <a:xfrm>
            <a:off x="838200" y="1975105"/>
            <a:ext cx="10515600" cy="4201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913DA2-53A7-3049-8E92-E0F644E72057}"/>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5" name="Footer Placeholder 4">
            <a:extLst>
              <a:ext uri="{FF2B5EF4-FFF2-40B4-BE49-F238E27FC236}">
                <a16:creationId xmlns:a16="http://schemas.microsoft.com/office/drawing/2014/main" id="{70C3C894-B360-C94C-A542-9FA54B9B8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27EDA-B49F-154A-B1DD-DE41FA51411A}"/>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338439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4874-4C21-B643-AB19-BA31639A9D4B}"/>
              </a:ext>
            </a:extLst>
          </p:cNvPr>
          <p:cNvSpPr>
            <a:spLocks noGrp="1"/>
          </p:cNvSpPr>
          <p:nvPr>
            <p:ph type="title"/>
          </p:nvPr>
        </p:nvSpPr>
        <p:spPr>
          <a:xfrm>
            <a:off x="831850" y="1709738"/>
            <a:ext cx="10515600" cy="2852737"/>
          </a:xfrm>
        </p:spPr>
        <p:txBody>
          <a:bodyPr anchor="b"/>
          <a:lstStyle>
            <a:lvl1pPr>
              <a:defRPr sz="6000">
                <a:solidFill>
                  <a:srgbClr val="174B8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F76C21-15C7-A344-9A03-45E89AD55983}"/>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DA79E0-F8D2-604E-B3F5-75EC9B3301E3}"/>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5" name="Footer Placeholder 4">
            <a:extLst>
              <a:ext uri="{FF2B5EF4-FFF2-40B4-BE49-F238E27FC236}">
                <a16:creationId xmlns:a16="http://schemas.microsoft.com/office/drawing/2014/main" id="{5448509C-CB31-4B42-BF54-58AF2B279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D4124-E49F-AD40-90C3-743BA442DAA6}"/>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113193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8E84-F108-6E4D-9CC2-D07B10B20BA9}"/>
              </a:ext>
            </a:extLst>
          </p:cNvPr>
          <p:cNvSpPr>
            <a:spLocks noGrp="1"/>
          </p:cNvSpPr>
          <p:nvPr>
            <p:ph type="title"/>
          </p:nvPr>
        </p:nvSpPr>
        <p:spPr>
          <a:xfrm>
            <a:off x="838200" y="896112"/>
            <a:ext cx="10515600" cy="794576"/>
          </a:xfrm>
        </p:spPr>
        <p:txBody>
          <a:bodyPr/>
          <a:lstStyle>
            <a:lvl1pPr>
              <a:defRPr>
                <a:solidFill>
                  <a:srgbClr val="174B8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4D4650-9F75-B442-91B0-DA2CF344A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5FB14-8012-7C40-A158-12FED6EF7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903E2F-978E-D54C-8418-628B0FD5ABF3}"/>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6" name="Footer Placeholder 5">
            <a:extLst>
              <a:ext uri="{FF2B5EF4-FFF2-40B4-BE49-F238E27FC236}">
                <a16:creationId xmlns:a16="http://schemas.microsoft.com/office/drawing/2014/main" id="{33D0EA0F-C344-2F4D-AF55-522A569ED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1D7B1-F667-9442-9433-D8396DDE5C83}"/>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119408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48CE-E571-CE44-A04E-42153E1AC874}"/>
              </a:ext>
            </a:extLst>
          </p:cNvPr>
          <p:cNvSpPr>
            <a:spLocks noGrp="1"/>
          </p:cNvSpPr>
          <p:nvPr>
            <p:ph type="title"/>
          </p:nvPr>
        </p:nvSpPr>
        <p:spPr>
          <a:xfrm>
            <a:off x="839788" y="868680"/>
            <a:ext cx="10515600" cy="822008"/>
          </a:xfrm>
        </p:spPr>
        <p:txBody>
          <a:bodyPr/>
          <a:lstStyle>
            <a:lvl1pPr>
              <a:defRPr>
                <a:solidFill>
                  <a:srgbClr val="174B8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60EF42-33C8-454A-BB25-B21BC5BC5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46DC6-C43D-2A42-A67F-F70AFD189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0D01E-8B4B-3D4D-A7A0-177B8862E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60EA9A-12DE-F143-89D8-F13ECCE39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DD0DE-5A8C-764C-83C5-63216B84B5A9}"/>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8" name="Footer Placeholder 7">
            <a:extLst>
              <a:ext uri="{FF2B5EF4-FFF2-40B4-BE49-F238E27FC236}">
                <a16:creationId xmlns:a16="http://schemas.microsoft.com/office/drawing/2014/main" id="{8523105E-12B9-CF43-8D1A-56C1427432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A9D72-73B2-9542-B512-E28AA7ED5571}"/>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53159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E53D-B779-2B41-91FC-87E9D6D09079}"/>
              </a:ext>
            </a:extLst>
          </p:cNvPr>
          <p:cNvSpPr>
            <a:spLocks noGrp="1"/>
          </p:cNvSpPr>
          <p:nvPr>
            <p:ph type="title"/>
          </p:nvPr>
        </p:nvSpPr>
        <p:spPr>
          <a:xfrm>
            <a:off x="838200" y="822960"/>
            <a:ext cx="10515600" cy="867728"/>
          </a:xfrm>
        </p:spPr>
        <p:txBody>
          <a:bodyPr/>
          <a:lstStyle>
            <a:lvl1pPr>
              <a:defRPr>
                <a:solidFill>
                  <a:srgbClr val="174B80"/>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29BF237-4A02-1D4A-B6AB-CB736F2B8FE9}"/>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4" name="Footer Placeholder 3">
            <a:extLst>
              <a:ext uri="{FF2B5EF4-FFF2-40B4-BE49-F238E27FC236}">
                <a16:creationId xmlns:a16="http://schemas.microsoft.com/office/drawing/2014/main" id="{4F2BE410-6E81-3B47-888A-565D78EED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A9655-2852-134B-BAC1-00E47A3A1D42}"/>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34104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5B878-2A2A-054F-84E6-CB8D2453B8CA}"/>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3" name="Footer Placeholder 2">
            <a:extLst>
              <a:ext uri="{FF2B5EF4-FFF2-40B4-BE49-F238E27FC236}">
                <a16:creationId xmlns:a16="http://schemas.microsoft.com/office/drawing/2014/main" id="{D7D6A86F-7356-EE4A-9577-849FCF614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E6CB82-5389-D14B-969C-292C56D576D5}"/>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356225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B8A9-6C27-D741-8FAA-2211B997EB11}"/>
              </a:ext>
            </a:extLst>
          </p:cNvPr>
          <p:cNvSpPr>
            <a:spLocks noGrp="1"/>
          </p:cNvSpPr>
          <p:nvPr>
            <p:ph type="title"/>
          </p:nvPr>
        </p:nvSpPr>
        <p:spPr>
          <a:xfrm>
            <a:off x="839788" y="457200"/>
            <a:ext cx="3932237" cy="1600200"/>
          </a:xfrm>
        </p:spPr>
        <p:txBody>
          <a:bodyPr anchor="b"/>
          <a:lstStyle>
            <a:lvl1pPr>
              <a:defRPr sz="3200">
                <a:solidFill>
                  <a:srgbClr val="174B8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7B6948-3A9F-7C48-AD1A-EC2CDFE66723}"/>
              </a:ext>
            </a:extLst>
          </p:cNvPr>
          <p:cNvSpPr>
            <a:spLocks noGrp="1"/>
          </p:cNvSpPr>
          <p:nvPr>
            <p:ph idx="1"/>
          </p:nvPr>
        </p:nvSpPr>
        <p:spPr>
          <a:xfrm>
            <a:off x="5183188" y="1536192"/>
            <a:ext cx="6172200" cy="43248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F74CF9E-3CBF-3545-AA9C-CF8E00E18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48816-561D-D24E-912F-BF138703E0C1}"/>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6" name="Footer Placeholder 5">
            <a:extLst>
              <a:ext uri="{FF2B5EF4-FFF2-40B4-BE49-F238E27FC236}">
                <a16:creationId xmlns:a16="http://schemas.microsoft.com/office/drawing/2014/main" id="{D05D9C09-EBC0-A74B-B6F1-46126543B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2FE08-1A7C-6A47-A194-C6C755349994}"/>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108080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19B4-1724-2A4A-8B74-57BFEDBC9278}"/>
              </a:ext>
            </a:extLst>
          </p:cNvPr>
          <p:cNvSpPr>
            <a:spLocks noGrp="1"/>
          </p:cNvSpPr>
          <p:nvPr>
            <p:ph type="title"/>
          </p:nvPr>
        </p:nvSpPr>
        <p:spPr>
          <a:xfrm>
            <a:off x="839788" y="457200"/>
            <a:ext cx="3932237" cy="1600200"/>
          </a:xfrm>
        </p:spPr>
        <p:txBody>
          <a:bodyPr anchor="b"/>
          <a:lstStyle>
            <a:lvl1pPr>
              <a:defRPr sz="3200">
                <a:solidFill>
                  <a:srgbClr val="174B8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FF80EA1-EA96-BB45-B4EB-C25B20CE3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4CAE86-9687-4941-BF86-55C270AA4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A500B-B953-2C46-8A81-95A1A5DC25FF}"/>
              </a:ext>
            </a:extLst>
          </p:cNvPr>
          <p:cNvSpPr>
            <a:spLocks noGrp="1"/>
          </p:cNvSpPr>
          <p:nvPr>
            <p:ph type="dt" sz="half" idx="10"/>
          </p:nvPr>
        </p:nvSpPr>
        <p:spPr/>
        <p:txBody>
          <a:bodyPr/>
          <a:lstStyle/>
          <a:p>
            <a:fld id="{F8FE19D9-BD88-4B40-9E9D-50D2C2F75215}" type="datetimeFigureOut">
              <a:rPr lang="en-US" smtClean="0"/>
              <a:t>10/4/22</a:t>
            </a:fld>
            <a:endParaRPr lang="en-US"/>
          </a:p>
        </p:txBody>
      </p:sp>
      <p:sp>
        <p:nvSpPr>
          <p:cNvPr id="6" name="Footer Placeholder 5">
            <a:extLst>
              <a:ext uri="{FF2B5EF4-FFF2-40B4-BE49-F238E27FC236}">
                <a16:creationId xmlns:a16="http://schemas.microsoft.com/office/drawing/2014/main" id="{DECAAA92-CAC5-5E46-A0C3-2F5CEAF32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6E783-84AB-C34B-8F8F-7EE041F6AAB3}"/>
              </a:ext>
            </a:extLst>
          </p:cNvPr>
          <p:cNvSpPr>
            <a:spLocks noGrp="1"/>
          </p:cNvSpPr>
          <p:nvPr>
            <p:ph type="sldNum" sz="quarter" idx="12"/>
          </p:nvPr>
        </p:nvSpPr>
        <p:spPr/>
        <p:txBody>
          <a:bodyPr/>
          <a:lstStyle/>
          <a:p>
            <a:fld id="{F9988A78-DFA7-C44B-8C90-1748E23B8F22}" type="slidenum">
              <a:rPr lang="en-US" smtClean="0"/>
              <a:t>‹#›</a:t>
            </a:fld>
            <a:endParaRPr lang="en-US"/>
          </a:p>
        </p:txBody>
      </p:sp>
    </p:spTree>
    <p:extLst>
      <p:ext uri="{BB962C8B-B14F-4D97-AF65-F5344CB8AC3E}">
        <p14:creationId xmlns:p14="http://schemas.microsoft.com/office/powerpoint/2010/main" val="199667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AFAABB-9988-A240-8BB1-BD8A4B5EED45}"/>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A274441-CA69-F84C-B8F7-C823BFF56A25}"/>
              </a:ext>
            </a:extLst>
          </p:cNvPr>
          <p:cNvSpPr/>
          <p:nvPr userDrawn="1"/>
        </p:nvSpPr>
        <p:spPr>
          <a:xfrm>
            <a:off x="512064" y="1517904"/>
            <a:ext cx="10140696" cy="3483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AF70607-CD59-D64C-B22E-B2BCD03D7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8D5B083-8173-4241-8480-09BD1ECF6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3E0F60-79D8-9744-88CB-C7E0B2B70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E19D9-BD88-4B40-9E9D-50D2C2F75215}" type="datetimeFigureOut">
              <a:rPr lang="en-US" smtClean="0"/>
              <a:t>10/4/22</a:t>
            </a:fld>
            <a:endParaRPr lang="en-US"/>
          </a:p>
        </p:txBody>
      </p:sp>
      <p:sp>
        <p:nvSpPr>
          <p:cNvPr id="5" name="Footer Placeholder 4">
            <a:extLst>
              <a:ext uri="{FF2B5EF4-FFF2-40B4-BE49-F238E27FC236}">
                <a16:creationId xmlns:a16="http://schemas.microsoft.com/office/drawing/2014/main" id="{3BE77D65-0F31-A946-8D79-72A40DFBE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EF2CA-EC48-BB46-85D2-E52168586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88A78-DFA7-C44B-8C90-1748E23B8F22}" type="slidenum">
              <a:rPr lang="en-US" smtClean="0"/>
              <a:t>‹#›</a:t>
            </a:fld>
            <a:endParaRPr lang="en-US"/>
          </a:p>
        </p:txBody>
      </p:sp>
    </p:spTree>
    <p:extLst>
      <p:ext uri="{BB962C8B-B14F-4D97-AF65-F5344CB8AC3E}">
        <p14:creationId xmlns:p14="http://schemas.microsoft.com/office/powerpoint/2010/main" val="420113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museum/timeline/covid19.html" TargetMode="External"/><Relationship Id="rId2" Type="http://schemas.openxmlformats.org/officeDocument/2006/relationships/hyperlink" Target="https://www.tallahassee.com/story/news/2018/10/21/its-been-miserable-power-still-out-many-north-florida/1721470002/" TargetMode="External"/><Relationship Id="rId1" Type="http://schemas.openxmlformats.org/officeDocument/2006/relationships/slideLayout" Target="../slideLayouts/slideLayout2.xml"/><Relationship Id="rId6" Type="http://schemas.openxmlformats.org/officeDocument/2006/relationships/hyperlink" Target="https://www.al.com/hurricane/2019/10/hurricane-michael-anniversary-a-look-back-at-a-category-5-monster.html" TargetMode="External"/><Relationship Id="rId5" Type="http://schemas.openxmlformats.org/officeDocument/2006/relationships/hyperlink" Target="https://www.jcsb.org/apps/pages/index.jsp?uREC_ID=1565517&amp;type=d&amp;pREC_ID=1862091" TargetMode="External"/><Relationship Id="rId4" Type="http://schemas.openxmlformats.org/officeDocument/2006/relationships/hyperlink" Target="https://jacksoncountyfl.gov/uploads/2020/07/restore-jackson_191003_framework_tagged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2FBD-D7E1-C04B-9BE2-D146205EF2C8}"/>
              </a:ext>
            </a:extLst>
          </p:cNvPr>
          <p:cNvSpPr>
            <a:spLocks noGrp="1"/>
          </p:cNvSpPr>
          <p:nvPr>
            <p:ph type="ctrTitle"/>
          </p:nvPr>
        </p:nvSpPr>
        <p:spPr/>
        <p:txBody>
          <a:bodyPr/>
          <a:lstStyle/>
          <a:p>
            <a:r>
              <a:rPr lang="en-US" dirty="0">
                <a:latin typeface="Arial"/>
                <a:cs typeface="Arial"/>
              </a:rPr>
              <a:t>HURRICANE MICHAEL FOLLOWED BY COVID:</a:t>
            </a:r>
          </a:p>
        </p:txBody>
      </p:sp>
      <p:sp>
        <p:nvSpPr>
          <p:cNvPr id="3" name="Subtitle 2">
            <a:extLst>
              <a:ext uri="{FF2B5EF4-FFF2-40B4-BE49-F238E27FC236}">
                <a16:creationId xmlns:a16="http://schemas.microsoft.com/office/drawing/2014/main" id="{AE6A1ED1-A76B-214D-8788-A139AEC60A77}"/>
              </a:ext>
            </a:extLst>
          </p:cNvPr>
          <p:cNvSpPr>
            <a:spLocks noGrp="1"/>
          </p:cNvSpPr>
          <p:nvPr>
            <p:ph type="subTitle" idx="1"/>
          </p:nvPr>
        </p:nvSpPr>
        <p:spPr/>
        <p:txBody>
          <a:bodyPr vert="horz" lIns="91440" tIns="45720" rIns="91440" bIns="45720" rtlCol="0" anchor="t">
            <a:normAutofit lnSpcReduction="10000"/>
          </a:bodyPr>
          <a:lstStyle/>
          <a:p>
            <a:r>
              <a:rPr lang="en-US" sz="2800" dirty="0">
                <a:latin typeface="Arial"/>
                <a:cs typeface="Arial"/>
              </a:rPr>
              <a:t>A case study on the aftermath of two tragic events </a:t>
            </a:r>
            <a:r>
              <a:rPr lang="en-US" dirty="0">
                <a:latin typeface="Arial"/>
                <a:cs typeface="Arial"/>
              </a:rPr>
              <a:t>at</a:t>
            </a:r>
            <a:r>
              <a:rPr lang="en-US" sz="2800" dirty="0">
                <a:latin typeface="Arial"/>
                <a:cs typeface="Arial"/>
              </a:rPr>
              <a:t> a high school in the Florida Panhandle</a:t>
            </a:r>
          </a:p>
          <a:p>
            <a:endParaRPr lang="en-US" dirty="0"/>
          </a:p>
        </p:txBody>
      </p:sp>
      <p:sp>
        <p:nvSpPr>
          <p:cNvPr id="4" name="Text Placeholder 3">
            <a:extLst>
              <a:ext uri="{FF2B5EF4-FFF2-40B4-BE49-F238E27FC236}">
                <a16:creationId xmlns:a16="http://schemas.microsoft.com/office/drawing/2014/main" id="{4E9DD7B5-63D2-8140-A8ED-2F70A5E75A3E}"/>
              </a:ext>
            </a:extLst>
          </p:cNvPr>
          <p:cNvSpPr>
            <a:spLocks noGrp="1"/>
          </p:cNvSpPr>
          <p:nvPr>
            <p:ph type="body" sz="quarter" idx="14"/>
          </p:nvPr>
        </p:nvSpPr>
        <p:spPr/>
        <p:txBody>
          <a:bodyPr/>
          <a:lstStyle/>
          <a:p>
            <a:r>
              <a:rPr lang="en-US" dirty="0" err="1"/>
              <a:t>Rigo</a:t>
            </a:r>
            <a:r>
              <a:rPr lang="en-US" dirty="0"/>
              <a:t> A. Chaparro &amp; Carla Jagger</a:t>
            </a:r>
          </a:p>
        </p:txBody>
      </p:sp>
    </p:spTree>
    <p:extLst>
      <p:ext uri="{BB962C8B-B14F-4D97-AF65-F5344CB8AC3E}">
        <p14:creationId xmlns:p14="http://schemas.microsoft.com/office/powerpoint/2010/main" val="234709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CDE8-0683-4851-A0C0-71DDE488BB0B}"/>
              </a:ext>
            </a:extLst>
          </p:cNvPr>
          <p:cNvSpPr>
            <a:spLocks noGrp="1"/>
          </p:cNvSpPr>
          <p:nvPr>
            <p:ph type="title"/>
          </p:nvPr>
        </p:nvSpPr>
        <p:spPr/>
        <p:txBody>
          <a:bodyPr>
            <a:normAutofit fontScale="90000"/>
          </a:bodyPr>
          <a:lstStyle/>
          <a:p>
            <a:r>
              <a:rPr lang="en-US" dirty="0"/>
              <a:t>Covid Impacts to Cottondale Ag. Program</a:t>
            </a:r>
          </a:p>
        </p:txBody>
      </p:sp>
      <p:sp>
        <p:nvSpPr>
          <p:cNvPr id="3" name="Content Placeholder 2">
            <a:extLst>
              <a:ext uri="{FF2B5EF4-FFF2-40B4-BE49-F238E27FC236}">
                <a16:creationId xmlns:a16="http://schemas.microsoft.com/office/drawing/2014/main" id="{7CE4BC7E-34D8-4DB1-BC9B-B23DB3DC2B73}"/>
              </a:ext>
            </a:extLst>
          </p:cNvPr>
          <p:cNvSpPr>
            <a:spLocks noGrp="1"/>
          </p:cNvSpPr>
          <p:nvPr>
            <p:ph idx="1"/>
          </p:nvPr>
        </p:nvSpPr>
        <p:spPr/>
        <p:txBody>
          <a:bodyPr>
            <a:normAutofit fontScale="92500"/>
          </a:bodyPr>
          <a:lstStyle/>
          <a:p>
            <a:r>
              <a:rPr lang="en-US" dirty="0"/>
              <a:t>Student motivation to graduate or participate in class plummeted</a:t>
            </a:r>
          </a:p>
          <a:p>
            <a:r>
              <a:rPr lang="en-US" dirty="0"/>
              <a:t>FFA membership dropped to half of its’ original number</a:t>
            </a:r>
          </a:p>
          <a:p>
            <a:r>
              <a:rPr lang="en-US" dirty="0"/>
              <a:t>Students and Stan had never experienced this type of catastrophe in their educational experience.</a:t>
            </a:r>
          </a:p>
          <a:p>
            <a:r>
              <a:rPr lang="en-US" dirty="0"/>
              <a:t>Compassion/Mercy are leading to the negative behaviors that teachers are facing in the classroom today.</a:t>
            </a:r>
          </a:p>
          <a:p>
            <a:r>
              <a:rPr lang="en-US" dirty="0"/>
              <a:t>Due to the challenge of meeting in person students lost the desire to compete in FFA events</a:t>
            </a:r>
          </a:p>
          <a:p>
            <a:r>
              <a:rPr lang="en-US" dirty="0"/>
              <a:t>“Students are losing faith in their educational system” Stan Scurlock.</a:t>
            </a:r>
          </a:p>
          <a:p>
            <a:endParaRPr lang="en-US" dirty="0"/>
          </a:p>
        </p:txBody>
      </p:sp>
    </p:spTree>
    <p:extLst>
      <p:ext uri="{BB962C8B-B14F-4D97-AF65-F5344CB8AC3E}">
        <p14:creationId xmlns:p14="http://schemas.microsoft.com/office/powerpoint/2010/main" val="368544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2FBD-D7E1-C04B-9BE2-D146205EF2C8}"/>
              </a:ext>
            </a:extLst>
          </p:cNvPr>
          <p:cNvSpPr>
            <a:spLocks noGrp="1"/>
          </p:cNvSpPr>
          <p:nvPr>
            <p:ph type="ctrTitle"/>
          </p:nvPr>
        </p:nvSpPr>
        <p:spPr>
          <a:xfrm>
            <a:off x="1524000" y="2878519"/>
            <a:ext cx="9144000" cy="1105896"/>
          </a:xfrm>
        </p:spPr>
        <p:txBody>
          <a:bodyPr/>
          <a:lstStyle/>
          <a:p>
            <a:pPr algn="ctr"/>
            <a:r>
              <a:rPr lang="en-US" dirty="0">
                <a:latin typeface="Arial"/>
                <a:cs typeface="Arial"/>
              </a:rPr>
              <a:t>Leadership Frames</a:t>
            </a:r>
          </a:p>
        </p:txBody>
      </p:sp>
    </p:spTree>
    <p:extLst>
      <p:ext uri="{BB962C8B-B14F-4D97-AF65-F5344CB8AC3E}">
        <p14:creationId xmlns:p14="http://schemas.microsoft.com/office/powerpoint/2010/main" val="422223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t>Leadership Frames</a:t>
            </a:r>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838200" y="2420803"/>
            <a:ext cx="10515600" cy="4201858"/>
          </a:xfrm>
        </p:spPr>
        <p:txBody>
          <a:bodyPr/>
          <a:lstStyle/>
          <a:p>
            <a:r>
              <a:rPr lang="en-US" dirty="0"/>
              <a:t>This case study utilized Bolman &amp; Deal’s (2013) leadership frames theory.</a:t>
            </a:r>
          </a:p>
          <a:p>
            <a:r>
              <a:rPr lang="en-US" dirty="0"/>
              <a:t>This theory gives a holistic view due to the four lens that must be consider when analyzing an organization, school, or scenario.</a:t>
            </a:r>
          </a:p>
          <a:p>
            <a:r>
              <a:rPr lang="en-US" dirty="0"/>
              <a:t>The lens that this theory utilize are: Structural, Human Resources, Symbolic, and Political.</a:t>
            </a:r>
          </a:p>
          <a:p>
            <a:pPr marL="0" indent="0">
              <a:buNone/>
            </a:pPr>
            <a:endParaRPr lang="en-US" dirty="0"/>
          </a:p>
        </p:txBody>
      </p:sp>
    </p:spTree>
    <p:extLst>
      <p:ext uri="{BB962C8B-B14F-4D97-AF65-F5344CB8AC3E}">
        <p14:creationId xmlns:p14="http://schemas.microsoft.com/office/powerpoint/2010/main" val="184867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Structural Frame</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838200" y="2377671"/>
            <a:ext cx="10515600" cy="4201858"/>
          </a:xfrm>
        </p:spPr>
        <p:txBody>
          <a:bodyPr vert="horz" lIns="91440" tIns="45720" rIns="91440" bIns="45720" rtlCol="0" anchor="t">
            <a:normAutofit/>
          </a:bodyPr>
          <a:lstStyle/>
          <a:p>
            <a:r>
              <a:rPr lang="en-US" dirty="0">
                <a:latin typeface="Arial"/>
                <a:cs typeface="Arial"/>
              </a:rPr>
              <a:t>Processes currently found within an organization.</a:t>
            </a:r>
          </a:p>
          <a:p>
            <a:r>
              <a:rPr lang="en-US" dirty="0">
                <a:latin typeface="Arial"/>
                <a:cs typeface="Arial"/>
              </a:rPr>
              <a:t>Current procedures, rules, goals, policies, and environment that exist or need to be reviewed are all included in the structural frame.</a:t>
            </a:r>
          </a:p>
          <a:p>
            <a:r>
              <a:rPr lang="en-US" dirty="0">
                <a:latin typeface="Arial"/>
                <a:cs typeface="Arial"/>
              </a:rPr>
              <a:t>Another consideration is whether the current structure of an organization is the best for the current situation or if change is needed.</a:t>
            </a:r>
          </a:p>
          <a:p>
            <a:pPr marL="0" indent="0">
              <a:buNone/>
            </a:pPr>
            <a:endParaRPr lang="en-US" dirty="0"/>
          </a:p>
        </p:txBody>
      </p:sp>
    </p:spTree>
    <p:extLst>
      <p:ext uri="{BB962C8B-B14F-4D97-AF65-F5344CB8AC3E}">
        <p14:creationId xmlns:p14="http://schemas.microsoft.com/office/powerpoint/2010/main" val="315328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Structural Frame Questions </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p:txBody>
          <a:bodyPr vert="horz" lIns="91440" tIns="45720" rIns="91440" bIns="45720" rtlCol="0" anchor="t">
            <a:normAutofit/>
          </a:bodyPr>
          <a:lstStyle/>
          <a:p>
            <a:endParaRPr lang="en-US" dirty="0">
              <a:latin typeface="Arial"/>
              <a:cs typeface="Arial"/>
            </a:endParaRPr>
          </a:p>
          <a:p>
            <a:pPr marL="0" indent="0">
              <a:buNone/>
            </a:pPr>
            <a:endParaRPr lang="en-US" dirty="0"/>
          </a:p>
        </p:txBody>
      </p:sp>
      <p:sp>
        <p:nvSpPr>
          <p:cNvPr id="4" name="TextBox 3">
            <a:extLst>
              <a:ext uri="{FF2B5EF4-FFF2-40B4-BE49-F238E27FC236}">
                <a16:creationId xmlns:a16="http://schemas.microsoft.com/office/drawing/2014/main" id="{DCA9FB2F-0BD1-99AD-762F-9E8374F4E41D}"/>
              </a:ext>
            </a:extLst>
          </p:cNvPr>
          <p:cNvSpPr txBox="1"/>
          <p:nvPr/>
        </p:nvSpPr>
        <p:spPr>
          <a:xfrm>
            <a:off x="835960" y="1799664"/>
            <a:ext cx="1090108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dirty="0">
                <a:latin typeface="Arial"/>
                <a:cs typeface="Times New Roman"/>
              </a:rPr>
              <a:t>Prior to the hurricane, define the responsibilities of the teacher and the student in the classroom. How did those responsibilities change after Hurricane Michael? Were there additional changes in responsibilities after Covid 19?  </a:t>
            </a:r>
          </a:p>
          <a:p>
            <a:pPr>
              <a:buChar char="•"/>
            </a:pPr>
            <a:r>
              <a:rPr lang="en-US" sz="2800" dirty="0">
                <a:latin typeface="Arial"/>
                <a:cs typeface="Times New Roman"/>
              </a:rPr>
              <a:t>What do you think of Stan’s feelings towards showing compassion towards students? What educational theories support your decision?  </a:t>
            </a:r>
          </a:p>
          <a:p>
            <a:pPr>
              <a:buChar char="•"/>
            </a:pPr>
            <a:r>
              <a:rPr lang="en-US" sz="2800" dirty="0">
                <a:latin typeface="Arial"/>
                <a:cs typeface="Times New Roman"/>
              </a:rPr>
              <a:t>How did communication from the high school administration impact Stan’s ability to teach after the hurricane and during the pandemic? Structurally, were there alternatives that could be considered? </a:t>
            </a:r>
          </a:p>
        </p:txBody>
      </p:sp>
    </p:spTree>
    <p:extLst>
      <p:ext uri="{BB962C8B-B14F-4D97-AF65-F5344CB8AC3E}">
        <p14:creationId xmlns:p14="http://schemas.microsoft.com/office/powerpoint/2010/main" val="412106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Human Resource Frame</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838200" y="2478313"/>
            <a:ext cx="10515600" cy="4201858"/>
          </a:xfrm>
        </p:spPr>
        <p:txBody>
          <a:bodyPr vert="horz" lIns="91440" tIns="45720" rIns="91440" bIns="45720" rtlCol="0" anchor="t">
            <a:normAutofit/>
          </a:bodyPr>
          <a:lstStyle/>
          <a:p>
            <a:r>
              <a:rPr lang="en-US" dirty="0">
                <a:latin typeface="Arial"/>
                <a:cs typeface="Arial"/>
              </a:rPr>
              <a:t>Identifies the people in an organization, the needs of the individuals, and their value within the organization.</a:t>
            </a:r>
          </a:p>
          <a:p>
            <a:r>
              <a:rPr lang="en-US" dirty="0">
                <a:latin typeface="Arial"/>
                <a:cs typeface="Arial"/>
              </a:rPr>
              <a:t>Looks at prejudices, dissatisfaction, diversity, and team building.</a:t>
            </a:r>
          </a:p>
          <a:p>
            <a:r>
              <a:rPr lang="en-US" dirty="0">
                <a:latin typeface="Arial"/>
                <a:cs typeface="Arial"/>
              </a:rPr>
              <a:t>Assesses the human capital and if they can fulfill their roles within the organization, because of how their needs and values align with the organization’s goals.</a:t>
            </a:r>
          </a:p>
        </p:txBody>
      </p:sp>
    </p:spTree>
    <p:extLst>
      <p:ext uri="{BB962C8B-B14F-4D97-AF65-F5344CB8AC3E}">
        <p14:creationId xmlns:p14="http://schemas.microsoft.com/office/powerpoint/2010/main" val="31358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normAutofit fontScale="90000"/>
          </a:bodyPr>
          <a:lstStyle/>
          <a:p>
            <a:r>
              <a:rPr lang="en-US" dirty="0">
                <a:latin typeface="Arial"/>
                <a:cs typeface="Arial"/>
              </a:rPr>
              <a:t>Human Resource Frame Questions</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782171" y="2063695"/>
            <a:ext cx="10515600" cy="4201858"/>
          </a:xfrm>
        </p:spPr>
        <p:txBody>
          <a:bodyPr vert="horz" lIns="91440" tIns="45720" rIns="91440" bIns="45720" rtlCol="0" anchor="t">
            <a:normAutofit fontScale="70000" lnSpcReduction="20000"/>
          </a:bodyPr>
          <a:lstStyle/>
          <a:p>
            <a:r>
              <a:rPr lang="en-US" dirty="0">
                <a:latin typeface="Arial"/>
                <a:cs typeface="Arial"/>
              </a:rPr>
              <a:t>Frustration and disappointment were common emotions felt through both catastrophic events. How did Stan and his students handle these emotions? </a:t>
            </a:r>
          </a:p>
          <a:p>
            <a:r>
              <a:rPr lang="en-US" dirty="0">
                <a:latin typeface="Arial"/>
                <a:cs typeface="Arial"/>
              </a:rPr>
              <a:t>Stan fought against students who no longer had the desire to go to school. What are some options, other than those he tried, that could help his students build back trust in the educational system? </a:t>
            </a:r>
          </a:p>
          <a:p>
            <a:r>
              <a:rPr lang="en-US" dirty="0">
                <a:latin typeface="Arial"/>
                <a:cs typeface="Arial"/>
              </a:rPr>
              <a:t>After Hurricane Michael, the school lost fifty to sixty students. How did this impact student and teacher morale? </a:t>
            </a:r>
          </a:p>
          <a:p>
            <a:r>
              <a:rPr lang="en-US" dirty="0">
                <a:latin typeface="Arial"/>
                <a:cs typeface="Arial"/>
              </a:rPr>
              <a:t>If you were a leader in this community reflecting on Hurricane Michael and Covid, how would you try to prevent loss in the future? </a:t>
            </a:r>
          </a:p>
          <a:p>
            <a:r>
              <a:rPr lang="en-US" dirty="0">
                <a:latin typeface="Arial"/>
                <a:cs typeface="Arial"/>
              </a:rPr>
              <a:t>What are some ways that Stan empowered his students? </a:t>
            </a:r>
          </a:p>
          <a:p>
            <a:r>
              <a:rPr lang="en-US" dirty="0">
                <a:latin typeface="Arial"/>
                <a:cs typeface="Arial"/>
              </a:rPr>
              <a:t>If you were the teacher in this program, how would you try to empower your students? </a:t>
            </a:r>
          </a:p>
          <a:p>
            <a:r>
              <a:rPr lang="en-US" dirty="0">
                <a:latin typeface="Arial"/>
                <a:cs typeface="Arial"/>
              </a:rPr>
              <a:t>How did CDE’s act as motivators for students? </a:t>
            </a:r>
          </a:p>
          <a:p>
            <a:r>
              <a:rPr lang="en-US" dirty="0">
                <a:latin typeface="Arial"/>
                <a:cs typeface="Arial"/>
              </a:rPr>
              <a:t>How did Stan’s actions help his organization overcome the challenges they faced and lead the organization to success?</a:t>
            </a:r>
          </a:p>
          <a:p>
            <a:endParaRPr lang="en-US" dirty="0">
              <a:latin typeface="Arial"/>
              <a:cs typeface="Arial"/>
            </a:endParaRPr>
          </a:p>
        </p:txBody>
      </p:sp>
    </p:spTree>
    <p:extLst>
      <p:ext uri="{BB962C8B-B14F-4D97-AF65-F5344CB8AC3E}">
        <p14:creationId xmlns:p14="http://schemas.microsoft.com/office/powerpoint/2010/main" val="386653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Symbolic Frame</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838200" y="2219521"/>
            <a:ext cx="10515600" cy="4201858"/>
          </a:xfrm>
        </p:spPr>
        <p:txBody>
          <a:bodyPr vert="horz" lIns="91440" tIns="45720" rIns="91440" bIns="45720" rtlCol="0" anchor="t">
            <a:normAutofit/>
          </a:bodyPr>
          <a:lstStyle/>
          <a:p>
            <a:r>
              <a:rPr lang="en-US" dirty="0">
                <a:latin typeface="Arial"/>
                <a:cs typeface="Arial"/>
              </a:rPr>
              <a:t>Looks at the stories, myths, traditions, missions, and values within an organization. </a:t>
            </a:r>
          </a:p>
          <a:p>
            <a:endParaRPr lang="en-US" dirty="0">
              <a:latin typeface="Arial"/>
              <a:cs typeface="Arial"/>
            </a:endParaRPr>
          </a:p>
          <a:p>
            <a:r>
              <a:rPr lang="en-US" dirty="0">
                <a:latin typeface="Arial"/>
                <a:cs typeface="Arial"/>
              </a:rPr>
              <a:t>Make up the culture within an organization.</a:t>
            </a:r>
          </a:p>
          <a:p>
            <a:endParaRPr lang="en-US" dirty="0">
              <a:latin typeface="Arial"/>
              <a:cs typeface="Arial"/>
            </a:endParaRPr>
          </a:p>
          <a:p>
            <a:r>
              <a:rPr lang="en-US" dirty="0">
                <a:latin typeface="Arial"/>
                <a:cs typeface="Arial"/>
              </a:rPr>
              <a:t>Looks at how these elements are being addressed, respected, and evaluated.</a:t>
            </a:r>
          </a:p>
        </p:txBody>
      </p:sp>
    </p:spTree>
    <p:extLst>
      <p:ext uri="{BB962C8B-B14F-4D97-AF65-F5344CB8AC3E}">
        <p14:creationId xmlns:p14="http://schemas.microsoft.com/office/powerpoint/2010/main" val="400804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Symbolic Frame Questions </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692524" y="2018872"/>
            <a:ext cx="10515600" cy="4201858"/>
          </a:xfrm>
        </p:spPr>
        <p:txBody>
          <a:bodyPr vert="horz" lIns="91440" tIns="45720" rIns="91440" bIns="45720" rtlCol="0" anchor="t">
            <a:normAutofit fontScale="77500" lnSpcReduction="20000"/>
          </a:bodyPr>
          <a:lstStyle/>
          <a:p>
            <a:r>
              <a:rPr lang="en-US" dirty="0">
                <a:latin typeface="Arial"/>
                <a:cs typeface="Arial"/>
              </a:rPr>
              <a:t>Once competitions were cancelled for in person participation due to the hurricane and Covid continued to cancel in person activities, why do you think the program lost so many members? </a:t>
            </a:r>
          </a:p>
          <a:p>
            <a:r>
              <a:rPr lang="en-US" dirty="0">
                <a:latin typeface="Arial"/>
                <a:cs typeface="Arial"/>
              </a:rPr>
              <a:t>How important was the FFA culture to the success of the program? </a:t>
            </a:r>
          </a:p>
          <a:p>
            <a:r>
              <a:rPr lang="en-US" dirty="0">
                <a:latin typeface="Arial"/>
                <a:cs typeface="Arial"/>
              </a:rPr>
              <a:t>How do you think the stories and experiences students went through will change the culture of the Cottondale FFA program? Why or why not? </a:t>
            </a:r>
          </a:p>
          <a:p>
            <a:r>
              <a:rPr lang="en-US" dirty="0">
                <a:latin typeface="Arial"/>
                <a:cs typeface="Arial"/>
              </a:rPr>
              <a:t>After these students have been through so many challenging events together do you think the program will become more inclusive or less inclusive? Explain your reasoning. </a:t>
            </a:r>
          </a:p>
          <a:p>
            <a:r>
              <a:rPr lang="en-US" dirty="0">
                <a:latin typeface="Arial"/>
                <a:cs typeface="Arial"/>
              </a:rPr>
              <a:t>How did ceremonies and symbols established prior to the hurricane help the students and teachers deal with struggles the hurricane and covid created? </a:t>
            </a:r>
          </a:p>
          <a:p>
            <a:r>
              <a:rPr lang="en-US" dirty="0">
                <a:latin typeface="Arial"/>
                <a:cs typeface="Arial"/>
              </a:rPr>
              <a:t>What cultural elements could be created to help in the event of another storm or pandemic?</a:t>
            </a:r>
          </a:p>
          <a:p>
            <a:endParaRPr lang="en-US" dirty="0">
              <a:latin typeface="Arial"/>
              <a:cs typeface="Arial"/>
            </a:endParaRPr>
          </a:p>
        </p:txBody>
      </p:sp>
    </p:spTree>
    <p:extLst>
      <p:ext uri="{BB962C8B-B14F-4D97-AF65-F5344CB8AC3E}">
        <p14:creationId xmlns:p14="http://schemas.microsoft.com/office/powerpoint/2010/main" val="278945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Political Frame</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838200" y="1960729"/>
            <a:ext cx="10515600" cy="4201858"/>
          </a:xfrm>
        </p:spPr>
        <p:txBody>
          <a:bodyPr vert="horz" lIns="91440" tIns="45720" rIns="91440" bIns="45720" rtlCol="0" anchor="t">
            <a:normAutofit/>
          </a:bodyPr>
          <a:lstStyle/>
          <a:p>
            <a:r>
              <a:rPr lang="en-US" dirty="0">
                <a:latin typeface="Arial"/>
                <a:cs typeface="Arial"/>
              </a:rPr>
              <a:t>Takes an analytical look at the power dynamics within an organization, stake holder relations, and the communication pathways within the organization.</a:t>
            </a:r>
            <a:endParaRPr lang="en-US" dirty="0"/>
          </a:p>
          <a:p>
            <a:endParaRPr lang="en-US" dirty="0">
              <a:latin typeface="Arial"/>
              <a:cs typeface="Arial"/>
            </a:endParaRPr>
          </a:p>
          <a:p>
            <a:r>
              <a:rPr lang="en-US" dirty="0">
                <a:latin typeface="Arial"/>
                <a:cs typeface="Arial"/>
              </a:rPr>
              <a:t>Looks at available resources within an organization and their distribution. </a:t>
            </a:r>
          </a:p>
          <a:p>
            <a:endParaRPr lang="en-US" dirty="0">
              <a:latin typeface="Arial"/>
              <a:cs typeface="Arial"/>
            </a:endParaRPr>
          </a:p>
          <a:p>
            <a:r>
              <a:rPr lang="en-US" dirty="0">
                <a:latin typeface="Arial"/>
                <a:cs typeface="Arial"/>
              </a:rPr>
              <a:t>Looks at the current networks that exist and their impact on power in an organization.</a:t>
            </a:r>
            <a:endParaRPr lang="en-US"/>
          </a:p>
        </p:txBody>
      </p:sp>
    </p:spTree>
    <p:extLst>
      <p:ext uri="{BB962C8B-B14F-4D97-AF65-F5344CB8AC3E}">
        <p14:creationId xmlns:p14="http://schemas.microsoft.com/office/powerpoint/2010/main" val="103634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2FBD-D7E1-C04B-9BE2-D146205EF2C8}"/>
              </a:ext>
            </a:extLst>
          </p:cNvPr>
          <p:cNvSpPr>
            <a:spLocks noGrp="1"/>
          </p:cNvSpPr>
          <p:nvPr>
            <p:ph type="ctrTitle"/>
          </p:nvPr>
        </p:nvSpPr>
        <p:spPr>
          <a:xfrm>
            <a:off x="1524000" y="2878519"/>
            <a:ext cx="9144000" cy="1105896"/>
          </a:xfrm>
        </p:spPr>
        <p:txBody>
          <a:bodyPr/>
          <a:lstStyle/>
          <a:p>
            <a:pPr algn="ctr"/>
            <a:r>
              <a:rPr lang="en-US" dirty="0">
                <a:latin typeface="Arial"/>
                <a:cs typeface="Arial"/>
              </a:rPr>
              <a:t>Background</a:t>
            </a:r>
          </a:p>
        </p:txBody>
      </p:sp>
    </p:spTree>
    <p:extLst>
      <p:ext uri="{BB962C8B-B14F-4D97-AF65-F5344CB8AC3E}">
        <p14:creationId xmlns:p14="http://schemas.microsoft.com/office/powerpoint/2010/main" val="125854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9777-846E-492E-80A4-BFE2C736D3A3}"/>
              </a:ext>
            </a:extLst>
          </p:cNvPr>
          <p:cNvSpPr>
            <a:spLocks noGrp="1"/>
          </p:cNvSpPr>
          <p:nvPr>
            <p:ph type="title"/>
          </p:nvPr>
        </p:nvSpPr>
        <p:spPr/>
        <p:txBody>
          <a:bodyPr/>
          <a:lstStyle/>
          <a:p>
            <a:r>
              <a:rPr lang="en-US" dirty="0">
                <a:latin typeface="Arial"/>
                <a:cs typeface="Arial"/>
              </a:rPr>
              <a:t>Political Frame Questions</a:t>
            </a:r>
            <a:endParaRPr lang="en-US" dirty="0"/>
          </a:p>
        </p:txBody>
      </p:sp>
      <p:sp>
        <p:nvSpPr>
          <p:cNvPr id="3" name="Content Placeholder 2">
            <a:extLst>
              <a:ext uri="{FF2B5EF4-FFF2-40B4-BE49-F238E27FC236}">
                <a16:creationId xmlns:a16="http://schemas.microsoft.com/office/drawing/2014/main" id="{B2CAD7BC-6F56-421C-8940-1F2ECC20DDAA}"/>
              </a:ext>
            </a:extLst>
          </p:cNvPr>
          <p:cNvSpPr>
            <a:spLocks noGrp="1"/>
          </p:cNvSpPr>
          <p:nvPr>
            <p:ph idx="1"/>
          </p:nvPr>
        </p:nvSpPr>
        <p:spPr>
          <a:xfrm>
            <a:off x="838200" y="2219521"/>
            <a:ext cx="10515600" cy="4201858"/>
          </a:xfrm>
        </p:spPr>
        <p:txBody>
          <a:bodyPr vert="horz" lIns="91440" tIns="45720" rIns="91440" bIns="45720" rtlCol="0" anchor="t">
            <a:normAutofit fontScale="70000" lnSpcReduction="20000"/>
          </a:bodyPr>
          <a:lstStyle/>
          <a:p>
            <a:r>
              <a:rPr lang="en-US" dirty="0">
                <a:latin typeface="Arial"/>
                <a:cs typeface="Arial"/>
              </a:rPr>
              <a:t>What are some of the benefits and disadvantages of Stan giving up some of his power to allow students to lead the FFA portion of his program? </a:t>
            </a:r>
          </a:p>
          <a:p>
            <a:r>
              <a:rPr lang="en-US" dirty="0">
                <a:latin typeface="Arial"/>
                <a:cs typeface="Arial"/>
              </a:rPr>
              <a:t>How does Stan’s approach to leadership influence conflict resolution within the program? What could Stan do to prepare his students for conflict resolution that might arise due to the tension and stress associated with these catastrophic events? </a:t>
            </a:r>
          </a:p>
          <a:p>
            <a:r>
              <a:rPr lang="en-US" dirty="0">
                <a:latin typeface="Arial"/>
                <a:cs typeface="Arial"/>
              </a:rPr>
              <a:t>How would creating spaces for the students to communicate concerns impact the agriculture program? What would be some of the benefits or disadvantages? </a:t>
            </a:r>
          </a:p>
          <a:p>
            <a:r>
              <a:rPr lang="en-US" dirty="0">
                <a:latin typeface="Arial"/>
                <a:cs typeface="Arial"/>
              </a:rPr>
              <a:t>Do you think Stan had realistic goals when he decided to re-engage with FFA activities, and CDE practices? If you were Stan, what goals would you create for yourself, your students, and your program? Identify short term and long-term goals. </a:t>
            </a:r>
          </a:p>
          <a:p>
            <a:r>
              <a:rPr lang="en-US" dirty="0">
                <a:latin typeface="Arial"/>
                <a:cs typeface="Arial"/>
              </a:rPr>
              <a:t>Why do you think community involvement could be beneficial to the agriculture program, especially after catastrophic events? How do you think Stan’s new role as President Elect for the National Association of Agriculture Educators will impact the power dynamic within his program? </a:t>
            </a:r>
          </a:p>
          <a:p>
            <a:endParaRPr lang="en-US" dirty="0">
              <a:latin typeface="Arial"/>
              <a:cs typeface="Arial"/>
            </a:endParaRPr>
          </a:p>
        </p:txBody>
      </p:sp>
    </p:spTree>
    <p:extLst>
      <p:ext uri="{BB962C8B-B14F-4D97-AF65-F5344CB8AC3E}">
        <p14:creationId xmlns:p14="http://schemas.microsoft.com/office/powerpoint/2010/main" val="131043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2FBD-D7E1-C04B-9BE2-D146205EF2C8}"/>
              </a:ext>
            </a:extLst>
          </p:cNvPr>
          <p:cNvSpPr>
            <a:spLocks noGrp="1"/>
          </p:cNvSpPr>
          <p:nvPr>
            <p:ph type="ctrTitle"/>
          </p:nvPr>
        </p:nvSpPr>
        <p:spPr>
          <a:xfrm>
            <a:off x="1524000" y="2878519"/>
            <a:ext cx="9144000" cy="1105896"/>
          </a:xfrm>
        </p:spPr>
        <p:txBody>
          <a:bodyPr/>
          <a:lstStyle/>
          <a:p>
            <a:pPr algn="ctr"/>
            <a:r>
              <a:rPr lang="en-US" dirty="0">
                <a:latin typeface="Arial"/>
                <a:cs typeface="Arial"/>
              </a:rPr>
              <a:t>Case Study</a:t>
            </a:r>
          </a:p>
        </p:txBody>
      </p:sp>
    </p:spTree>
    <p:extLst>
      <p:ext uri="{BB962C8B-B14F-4D97-AF65-F5344CB8AC3E}">
        <p14:creationId xmlns:p14="http://schemas.microsoft.com/office/powerpoint/2010/main" val="818536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31E0-E110-4BEC-B6B4-A14FF4DD5535}"/>
              </a:ext>
            </a:extLst>
          </p:cNvPr>
          <p:cNvSpPr>
            <a:spLocks noGrp="1"/>
          </p:cNvSpPr>
          <p:nvPr>
            <p:ph type="title"/>
          </p:nvPr>
        </p:nvSpPr>
        <p:spPr/>
        <p:txBody>
          <a:bodyPr/>
          <a:lstStyle/>
          <a:p>
            <a:r>
              <a:rPr lang="en-US" dirty="0"/>
              <a:t>Case Study Application</a:t>
            </a:r>
          </a:p>
        </p:txBody>
      </p:sp>
      <p:sp>
        <p:nvSpPr>
          <p:cNvPr id="3" name="Content Placeholder 2">
            <a:extLst>
              <a:ext uri="{FF2B5EF4-FFF2-40B4-BE49-F238E27FC236}">
                <a16:creationId xmlns:a16="http://schemas.microsoft.com/office/drawing/2014/main" id="{942FAF24-EB8B-4A98-B927-4098C50538BE}"/>
              </a:ext>
            </a:extLst>
          </p:cNvPr>
          <p:cNvSpPr>
            <a:spLocks noGrp="1"/>
          </p:cNvSpPr>
          <p:nvPr>
            <p:ph idx="1"/>
          </p:nvPr>
        </p:nvSpPr>
        <p:spPr/>
        <p:txBody>
          <a:bodyPr>
            <a:normAutofit lnSpcReduction="10000"/>
          </a:bodyPr>
          <a:lstStyle/>
          <a:p>
            <a:r>
              <a:rPr lang="en-US" dirty="0"/>
              <a:t>Attached to the case study students will be required to put together a 10–15-minute presentation in a group.</a:t>
            </a:r>
          </a:p>
          <a:p>
            <a:r>
              <a:rPr lang="en-US" dirty="0"/>
              <a:t>These questions are designed for pre-service agriculture teachers.</a:t>
            </a:r>
          </a:p>
          <a:p>
            <a:r>
              <a:rPr lang="en-US" dirty="0"/>
              <a:t>To build their presentation questions within each of the frames of leadership will guide the students in getting a better picture of what transpired.</a:t>
            </a:r>
          </a:p>
          <a:p>
            <a:r>
              <a:rPr lang="en-US" dirty="0"/>
              <a:t>After their presentation students will submit a 1-page essay answering real world application questions connected to Hurricanes and natural disasters. </a:t>
            </a:r>
          </a:p>
        </p:txBody>
      </p:sp>
    </p:spTree>
    <p:extLst>
      <p:ext uri="{BB962C8B-B14F-4D97-AF65-F5344CB8AC3E}">
        <p14:creationId xmlns:p14="http://schemas.microsoft.com/office/powerpoint/2010/main" val="191342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2E8D-AB11-429E-B33F-9C3071087063}"/>
              </a:ext>
            </a:extLst>
          </p:cNvPr>
          <p:cNvSpPr>
            <a:spLocks noGrp="1"/>
          </p:cNvSpPr>
          <p:nvPr>
            <p:ph type="title"/>
          </p:nvPr>
        </p:nvSpPr>
        <p:spPr/>
        <p:txBody>
          <a:bodyPr/>
          <a:lstStyle/>
          <a:p>
            <a:r>
              <a:rPr lang="en-US" dirty="0"/>
              <a:t>Summary of Findings</a:t>
            </a:r>
          </a:p>
        </p:txBody>
      </p:sp>
      <p:sp>
        <p:nvSpPr>
          <p:cNvPr id="3" name="Content Placeholder 2">
            <a:extLst>
              <a:ext uri="{FF2B5EF4-FFF2-40B4-BE49-F238E27FC236}">
                <a16:creationId xmlns:a16="http://schemas.microsoft.com/office/drawing/2014/main" id="{DE6E9163-4D8D-4D0D-837C-8881AD4637DD}"/>
              </a:ext>
            </a:extLst>
          </p:cNvPr>
          <p:cNvSpPr>
            <a:spLocks noGrp="1"/>
          </p:cNvSpPr>
          <p:nvPr>
            <p:ph idx="1"/>
          </p:nvPr>
        </p:nvSpPr>
        <p:spPr/>
        <p:txBody>
          <a:bodyPr/>
          <a:lstStyle/>
          <a:p>
            <a:r>
              <a:rPr lang="en-US" dirty="0"/>
              <a:t>“I would rather face a Category 5 Hurricane over Covid” Stan Scurlock</a:t>
            </a:r>
          </a:p>
          <a:p>
            <a:r>
              <a:rPr lang="en-US" dirty="0"/>
              <a:t>Through both catastrophe the Ag teacher led by personal example both by staying active in his national teacher association, and through his personal perseverance and grit.</a:t>
            </a:r>
          </a:p>
          <a:p>
            <a:r>
              <a:rPr lang="en-US" dirty="0"/>
              <a:t>Student participation has increased and is close to pre-covid numbers 1 year after the school shut down.</a:t>
            </a:r>
          </a:p>
          <a:p>
            <a:r>
              <a:rPr lang="en-US" dirty="0"/>
              <a:t>Students appeared to be more optimistic about future FFA events and school.</a:t>
            </a:r>
          </a:p>
          <a:p>
            <a:endParaRPr lang="en-US" dirty="0"/>
          </a:p>
        </p:txBody>
      </p:sp>
    </p:spTree>
    <p:extLst>
      <p:ext uri="{BB962C8B-B14F-4D97-AF65-F5344CB8AC3E}">
        <p14:creationId xmlns:p14="http://schemas.microsoft.com/office/powerpoint/2010/main" val="394329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9DFE-4787-49D2-9399-38B26ACDB8E1}"/>
              </a:ext>
            </a:extLst>
          </p:cNvPr>
          <p:cNvSpPr>
            <a:spLocks noGrp="1"/>
          </p:cNvSpPr>
          <p:nvPr>
            <p:ph type="title"/>
          </p:nvPr>
        </p:nvSpPr>
        <p:spPr/>
        <p:txBody>
          <a:bodyPr/>
          <a:lstStyle/>
          <a:p>
            <a:r>
              <a:rPr lang="en-US" dirty="0"/>
              <a:t>Additional Research</a:t>
            </a:r>
          </a:p>
        </p:txBody>
      </p:sp>
      <p:sp>
        <p:nvSpPr>
          <p:cNvPr id="3" name="Content Placeholder 2">
            <a:extLst>
              <a:ext uri="{FF2B5EF4-FFF2-40B4-BE49-F238E27FC236}">
                <a16:creationId xmlns:a16="http://schemas.microsoft.com/office/drawing/2014/main" id="{284A8EF2-853B-4AE0-B127-0BE6F88E04B9}"/>
              </a:ext>
            </a:extLst>
          </p:cNvPr>
          <p:cNvSpPr>
            <a:spLocks noGrp="1"/>
          </p:cNvSpPr>
          <p:nvPr>
            <p:ph idx="1"/>
          </p:nvPr>
        </p:nvSpPr>
        <p:spPr/>
        <p:txBody>
          <a:bodyPr/>
          <a:lstStyle/>
          <a:p>
            <a:r>
              <a:rPr lang="en-US" dirty="0"/>
              <a:t>Due to the findings in this case study, there is potential for future research:</a:t>
            </a:r>
          </a:p>
          <a:p>
            <a:pPr lvl="1"/>
            <a:r>
              <a:rPr lang="en-US" dirty="0"/>
              <a:t>What methods did teachers use when trying to motivate students after the COVID-19 pandemic?</a:t>
            </a:r>
          </a:p>
          <a:p>
            <a:pPr lvl="1"/>
            <a:r>
              <a:rPr lang="en-US" dirty="0"/>
              <a:t>What influence does Career Development Events have on student motivation after catastrophic events?</a:t>
            </a:r>
          </a:p>
          <a:p>
            <a:pPr lvl="1"/>
            <a:r>
              <a:rPr lang="en-US" dirty="0"/>
              <a:t>How does teacher’s leadership impact students desire to participate and lead?</a:t>
            </a:r>
          </a:p>
          <a:p>
            <a:endParaRPr lang="en-US" dirty="0"/>
          </a:p>
        </p:txBody>
      </p:sp>
    </p:spTree>
    <p:extLst>
      <p:ext uri="{BB962C8B-B14F-4D97-AF65-F5344CB8AC3E}">
        <p14:creationId xmlns:p14="http://schemas.microsoft.com/office/powerpoint/2010/main" val="159103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F693-7620-4E91-BFCD-73BFB0C7BE7A}"/>
              </a:ext>
            </a:extLst>
          </p:cNvPr>
          <p:cNvSpPr>
            <a:spLocks noGrp="1"/>
          </p:cNvSpPr>
          <p:nvPr>
            <p:ph type="title"/>
          </p:nvPr>
        </p:nvSpPr>
        <p:spPr>
          <a:xfrm>
            <a:off x="1122" y="2998301"/>
            <a:ext cx="12185275" cy="867728"/>
          </a:xfrm>
        </p:spPr>
        <p:txBody>
          <a:bodyPr>
            <a:noAutofit/>
          </a:bodyPr>
          <a:lstStyle/>
          <a:p>
            <a:pPr algn="ctr"/>
            <a:r>
              <a:rPr lang="en-US" sz="6000" dirty="0"/>
              <a:t>Questions?</a:t>
            </a:r>
          </a:p>
        </p:txBody>
      </p:sp>
    </p:spTree>
    <p:extLst>
      <p:ext uri="{BB962C8B-B14F-4D97-AF65-F5344CB8AC3E}">
        <p14:creationId xmlns:p14="http://schemas.microsoft.com/office/powerpoint/2010/main" val="143890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D0CD-216E-4421-B26D-140083E55AC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F5BEDD9-4C56-4024-886A-4F26E39E6935}"/>
              </a:ext>
            </a:extLst>
          </p:cNvPr>
          <p:cNvSpPr>
            <a:spLocks noGrp="1"/>
          </p:cNvSpPr>
          <p:nvPr>
            <p:ph idx="1"/>
          </p:nvPr>
        </p:nvSpPr>
        <p:spPr/>
        <p:txBody>
          <a:bodyPr>
            <a:normAutofit fontScale="55000" lnSpcReduction="20000"/>
          </a:bodyPr>
          <a:lstStyle/>
          <a:p>
            <a:pPr marL="457200" marR="0" indent="-45720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Bolman, L. G., &amp; Deal, T. E. (2013). </a:t>
            </a:r>
            <a:r>
              <a:rPr lang="en-US" sz="3000" i="1" dirty="0">
                <a:effectLst/>
                <a:latin typeface="Calibri" panose="020F0502020204030204" pitchFamily="34" charset="0"/>
                <a:ea typeface="Calibri" panose="020F0502020204030204" pitchFamily="34" charset="0"/>
                <a:cs typeface="Times New Roman" panose="02020603050405020304" pitchFamily="18" charset="0"/>
              </a:rPr>
              <a:t>Reframing organizations: Artistry, choice, and leadership</a:t>
            </a:r>
            <a:r>
              <a:rPr lang="en-US" sz="3000" dirty="0">
                <a:effectLst/>
                <a:latin typeface="Calibri" panose="020F0502020204030204" pitchFamily="34" charset="0"/>
                <a:ea typeface="Calibri" panose="020F0502020204030204" pitchFamily="34" charset="0"/>
                <a:cs typeface="Times New Roman" panose="02020603050405020304" pitchFamily="18" charset="0"/>
              </a:rPr>
              <a:t>. Wiley</a:t>
            </a:r>
          </a:p>
          <a:p>
            <a:pPr marL="457200" marR="0" indent="-457200">
              <a:lnSpc>
                <a:spcPct val="107000"/>
              </a:lnSpc>
              <a:spcBef>
                <a:spcPts val="0"/>
              </a:spcBef>
              <a:spcAft>
                <a:spcPts val="800"/>
              </a:spcAft>
            </a:pPr>
            <a:r>
              <a:rPr lang="en-US" sz="3000" dirty="0" err="1">
                <a:effectLst/>
                <a:latin typeface="Calibri" panose="020F0502020204030204" pitchFamily="34" charset="0"/>
                <a:ea typeface="Calibri" panose="020F0502020204030204" pitchFamily="34" charset="0"/>
                <a:cs typeface="Times New Roman" panose="02020603050405020304" pitchFamily="18" charset="0"/>
              </a:rPr>
              <a:t>Burlew</a:t>
            </a:r>
            <a:r>
              <a:rPr lang="en-US" sz="3000" dirty="0">
                <a:effectLst/>
                <a:latin typeface="Calibri" panose="020F0502020204030204" pitchFamily="34" charset="0"/>
                <a:ea typeface="Calibri" panose="020F0502020204030204" pitchFamily="34" charset="0"/>
                <a:cs typeface="Times New Roman" panose="02020603050405020304" pitchFamily="18" charset="0"/>
              </a:rPr>
              <a:t>, J. (2018, Jan. 27). </a:t>
            </a:r>
            <a:r>
              <a:rPr lang="en-US" sz="3000" i="1" dirty="0">
                <a:effectLst/>
                <a:latin typeface="Calibri" panose="020F0502020204030204" pitchFamily="34" charset="0"/>
                <a:ea typeface="Calibri" panose="020F0502020204030204" pitchFamily="34" charset="0"/>
                <a:cs typeface="Times New Roman" panose="02020603050405020304" pitchFamily="18" charset="0"/>
              </a:rPr>
              <a:t>“It’s’ been miserable:” Power still out for thousands in North Florida after Hurricane Michael</a:t>
            </a:r>
            <a:r>
              <a:rPr lang="en-US" sz="3000" dirty="0">
                <a:effectLst/>
                <a:latin typeface="Calibri" panose="020F0502020204030204" pitchFamily="34" charset="0"/>
                <a:ea typeface="Calibri" panose="020F0502020204030204" pitchFamily="34" charset="0"/>
                <a:cs typeface="Times New Roman" panose="02020603050405020304" pitchFamily="18" charset="0"/>
              </a:rPr>
              <a:t>. Tallahassee Democrat. </a:t>
            </a:r>
            <a:r>
              <a:rPr lang="en-US" sz="3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https://www.tallahassee.com/story/news/2018/10/21/its-been-miserable-power-still-out-many-north-florida/1721470002/</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(CDC). (Late 2019). CDC museum COVID-19 timeline. </a:t>
            </a:r>
            <a:r>
              <a:rPr lang="en-US" sz="3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https://www.cdc.gov/museum/timeline/covid19.html</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Jackson County Board of County Commissioners. (2019, September). </a:t>
            </a:r>
            <a:r>
              <a:rPr lang="en-US" sz="3000" i="1" dirty="0">
                <a:effectLst/>
                <a:latin typeface="Calibri" panose="020F0502020204030204" pitchFamily="34" charset="0"/>
                <a:ea typeface="Calibri" panose="020F0502020204030204" pitchFamily="34" charset="0"/>
                <a:cs typeface="Times New Roman" panose="02020603050405020304" pitchFamily="18" charset="0"/>
              </a:rPr>
              <a:t>Restore Renew Rebuild</a:t>
            </a:r>
            <a:r>
              <a:rPr lang="en-US" sz="3000" dirty="0">
                <a:effectLst/>
                <a:latin typeface="Calibri" panose="020F0502020204030204" pitchFamily="34" charset="0"/>
                <a:ea typeface="Calibri" panose="020F0502020204030204" pitchFamily="34" charset="0"/>
                <a:cs typeface="Times New Roman" panose="02020603050405020304" pitchFamily="18" charset="0"/>
              </a:rPr>
              <a:t>. Jackson County. </a:t>
            </a:r>
            <a:r>
              <a:rPr lang="en-US" sz="3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https://jacksoncountyfl.gov/uploads/2020/07/restore-jackson_191003_framework_tagged2.pdf </a:t>
            </a:r>
            <a:r>
              <a:rPr lang="en-US" sz="3000" dirty="0">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Jackson County School Board. (May, 2020</a:t>
            </a:r>
            <a:r>
              <a:rPr lang="en-US" sz="3000" i="1" dirty="0">
                <a:effectLst/>
                <a:latin typeface="Calibri" panose="020F0502020204030204" pitchFamily="34" charset="0"/>
                <a:ea typeface="Calibri" panose="020F0502020204030204" pitchFamily="34" charset="0"/>
                <a:cs typeface="Times New Roman" panose="02020603050405020304" pitchFamily="18" charset="0"/>
              </a:rPr>
              <a:t>). High school diploma presentations </a:t>
            </a:r>
            <a:r>
              <a:rPr lang="en-US" sz="3000" dirty="0">
                <a:effectLst/>
                <a:latin typeface="Calibri" panose="020F0502020204030204" pitchFamily="34" charset="0"/>
                <a:ea typeface="Calibri" panose="020F0502020204030204" pitchFamily="34" charset="0"/>
                <a:cs typeface="Calibri" panose="020F0502020204030204" pitchFamily="34" charset="0"/>
              </a:rPr>
              <a:t>[Press release]</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https://www.jcsb.org/apps/pages/index.jsp?uREC_ID=1565517&amp;type=d&amp;pREC_ID=1862091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Leigh, M. (2019). Hurricane Michael anniversary: A look back at a category 5 monster. AL.com. </a:t>
            </a:r>
            <a:r>
              <a:rPr lang="en-US" sz="3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https://www.al.com/hurricane/2019/10/hurricane-michael-anniversary-a-look-back-at-a-category-5-monster.html</a:t>
            </a:r>
            <a:r>
              <a:rPr lang="en-US" sz="3000" dirty="0">
                <a:effectLst/>
                <a:latin typeface="Calibri" panose="020F0502020204030204" pitchFamily="34" charset="0"/>
                <a:ea typeface="Calibri" panose="020F0502020204030204" pitchFamily="34"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6118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493A-5DF9-43D6-97D3-25D40AAB3673}"/>
              </a:ext>
            </a:extLst>
          </p:cNvPr>
          <p:cNvSpPr>
            <a:spLocks noGrp="1"/>
          </p:cNvSpPr>
          <p:nvPr>
            <p:ph type="title"/>
          </p:nvPr>
        </p:nvSpPr>
        <p:spPr/>
        <p:txBody>
          <a:bodyPr>
            <a:normAutofit fontScale="90000"/>
          </a:bodyPr>
          <a:lstStyle/>
          <a:p>
            <a:r>
              <a:rPr lang="en-US" dirty="0">
                <a:latin typeface="Arial"/>
                <a:cs typeface="Arial"/>
              </a:rPr>
              <a:t>Background Hurricane Michael</a:t>
            </a:r>
            <a:endParaRPr lang="en-US" dirty="0" err="1"/>
          </a:p>
        </p:txBody>
      </p:sp>
      <p:sp>
        <p:nvSpPr>
          <p:cNvPr id="3" name="Content Placeholder 2">
            <a:extLst>
              <a:ext uri="{FF2B5EF4-FFF2-40B4-BE49-F238E27FC236}">
                <a16:creationId xmlns:a16="http://schemas.microsoft.com/office/drawing/2014/main" id="{469A6803-388D-4742-B6CB-247323EBEEC0}"/>
              </a:ext>
            </a:extLst>
          </p:cNvPr>
          <p:cNvSpPr>
            <a:spLocks noGrp="1"/>
          </p:cNvSpPr>
          <p:nvPr>
            <p:ph idx="1"/>
          </p:nvPr>
        </p:nvSpPr>
        <p:spPr/>
        <p:txBody>
          <a:bodyPr vert="horz" lIns="91440" tIns="45720" rIns="91440" bIns="45720" rtlCol="0" anchor="t">
            <a:normAutofit/>
          </a:bodyPr>
          <a:lstStyle/>
          <a:p>
            <a:r>
              <a:rPr lang="en-US" dirty="0"/>
              <a:t>Hurricane Michael formed in the Gulf Coast on November 7</a:t>
            </a:r>
            <a:r>
              <a:rPr lang="en-US" baseline="30000" dirty="0"/>
              <a:t>th       </a:t>
            </a:r>
            <a:r>
              <a:rPr lang="en-US" dirty="0"/>
              <a:t>2018.</a:t>
            </a:r>
          </a:p>
          <a:p>
            <a:r>
              <a:rPr lang="en-US" dirty="0">
                <a:latin typeface="Arial"/>
                <a:cs typeface="Arial"/>
              </a:rPr>
              <a:t>It hit the Florida panhandle on October 10</a:t>
            </a:r>
            <a:r>
              <a:rPr lang="en-US" baseline="30000" dirty="0">
                <a:latin typeface="Arial"/>
                <a:cs typeface="Arial"/>
              </a:rPr>
              <a:t>th</a:t>
            </a:r>
            <a:r>
              <a:rPr lang="en-US" dirty="0">
                <a:latin typeface="Arial"/>
                <a:cs typeface="Arial"/>
              </a:rPr>
              <a:t> at Mexico city Beach, Fl as a Cat-5 hurricane.</a:t>
            </a:r>
          </a:p>
          <a:p>
            <a:r>
              <a:rPr lang="en-US" dirty="0">
                <a:latin typeface="Arial"/>
                <a:cs typeface="Arial"/>
              </a:rPr>
              <a:t>The storm hit Jackson County as a Cat-4 hurricane, with wind speeds up to 155 miles per hour.</a:t>
            </a:r>
          </a:p>
          <a:p>
            <a:r>
              <a:rPr lang="en-US" dirty="0">
                <a:latin typeface="Arial"/>
                <a:cs typeface="Arial"/>
              </a:rPr>
              <a:t>Massive damage was done to timber and structures in the area.</a:t>
            </a:r>
            <a:endParaRPr lang="en-US">
              <a:latin typeface="Arial"/>
              <a:cs typeface="Arial"/>
            </a:endParaRPr>
          </a:p>
          <a:p>
            <a:r>
              <a:rPr lang="en-US" dirty="0"/>
              <a:t>Many homes were completely or partially destroyed from the storm</a:t>
            </a:r>
          </a:p>
          <a:p>
            <a:pPr marL="0" indent="0">
              <a:buNone/>
            </a:pPr>
            <a:endParaRPr lang="en-US" dirty="0"/>
          </a:p>
        </p:txBody>
      </p:sp>
    </p:spTree>
    <p:extLst>
      <p:ext uri="{BB962C8B-B14F-4D97-AF65-F5344CB8AC3E}">
        <p14:creationId xmlns:p14="http://schemas.microsoft.com/office/powerpoint/2010/main" val="46902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18C35-F523-4705-BAEC-8875A3964B63}"/>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Cottondale High School is home to almost 500 students and is in Jackson County School District</a:t>
            </a:r>
          </a:p>
          <a:p>
            <a:r>
              <a:rPr lang="en-US" dirty="0"/>
              <a:t>There was no major damage structurally to the Cottondale High School.</a:t>
            </a:r>
          </a:p>
          <a:p>
            <a:r>
              <a:rPr lang="en-US" dirty="0">
                <a:latin typeface="Arial"/>
                <a:cs typeface="Arial"/>
              </a:rPr>
              <a:t>Students were impacted by the school being closed for close to 3 weeks.</a:t>
            </a:r>
          </a:p>
          <a:p>
            <a:r>
              <a:rPr lang="en-US" dirty="0">
                <a:latin typeface="Arial"/>
                <a:cs typeface="Arial"/>
              </a:rPr>
              <a:t>Many within Jackson County were without power and exposed to the Florida elements for nearly 3 weeks.</a:t>
            </a:r>
          </a:p>
          <a:p>
            <a:r>
              <a:rPr lang="en-US" dirty="0"/>
              <a:t>Stan Scurlock (gatekeeper) is the agriculture educator/FFA advisor.</a:t>
            </a:r>
          </a:p>
          <a:p>
            <a:endParaRPr lang="en-US" dirty="0"/>
          </a:p>
          <a:p>
            <a:endParaRPr lang="en-US" dirty="0"/>
          </a:p>
        </p:txBody>
      </p:sp>
      <p:sp>
        <p:nvSpPr>
          <p:cNvPr id="5" name="Title 1">
            <a:extLst>
              <a:ext uri="{FF2B5EF4-FFF2-40B4-BE49-F238E27FC236}">
                <a16:creationId xmlns:a16="http://schemas.microsoft.com/office/drawing/2014/main" id="{801D190B-AA25-22BD-EE46-2A56D6AE57AD}"/>
              </a:ext>
            </a:extLst>
          </p:cNvPr>
          <p:cNvSpPr txBox="1">
            <a:spLocks/>
          </p:cNvSpPr>
          <p:nvPr/>
        </p:nvSpPr>
        <p:spPr>
          <a:xfrm>
            <a:off x="228177" y="768156"/>
            <a:ext cx="8395824" cy="112483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rgbClr val="174B80"/>
                </a:solidFill>
                <a:latin typeface="Arial" panose="020B0604020202020204" pitchFamily="34" charset="0"/>
                <a:ea typeface="+mj-ea"/>
                <a:cs typeface="Arial" panose="020B0604020202020204" pitchFamily="34" charset="0"/>
              </a:defRPr>
            </a:lvl1pPr>
          </a:lstStyle>
          <a:p>
            <a:r>
              <a:rPr lang="en-US" dirty="0">
                <a:latin typeface="Arial"/>
                <a:cs typeface="Arial"/>
              </a:rPr>
              <a:t>Background Hurricane Michael Con.</a:t>
            </a:r>
            <a:endParaRPr lang="en-US" dirty="0" err="1"/>
          </a:p>
        </p:txBody>
      </p:sp>
    </p:spTree>
    <p:extLst>
      <p:ext uri="{BB962C8B-B14F-4D97-AF65-F5344CB8AC3E}">
        <p14:creationId xmlns:p14="http://schemas.microsoft.com/office/powerpoint/2010/main" val="365444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F187-2D84-40FC-8530-8C6F3B25060E}"/>
              </a:ext>
            </a:extLst>
          </p:cNvPr>
          <p:cNvSpPr>
            <a:spLocks noGrp="1"/>
          </p:cNvSpPr>
          <p:nvPr>
            <p:ph type="title"/>
          </p:nvPr>
        </p:nvSpPr>
        <p:spPr/>
        <p:txBody>
          <a:bodyPr/>
          <a:lstStyle/>
          <a:p>
            <a:r>
              <a:rPr lang="en-US" dirty="0">
                <a:latin typeface="Arial"/>
                <a:cs typeface="Arial"/>
              </a:rPr>
              <a:t>Background Covid-19</a:t>
            </a:r>
          </a:p>
        </p:txBody>
      </p:sp>
      <p:sp>
        <p:nvSpPr>
          <p:cNvPr id="3" name="Content Placeholder 2">
            <a:extLst>
              <a:ext uri="{FF2B5EF4-FFF2-40B4-BE49-F238E27FC236}">
                <a16:creationId xmlns:a16="http://schemas.microsoft.com/office/drawing/2014/main" id="{91E18C35-F523-4705-BAEC-8875A3964B63}"/>
              </a:ext>
            </a:extLst>
          </p:cNvPr>
          <p:cNvSpPr>
            <a:spLocks noGrp="1"/>
          </p:cNvSpPr>
          <p:nvPr>
            <p:ph idx="1"/>
          </p:nvPr>
        </p:nvSpPr>
        <p:spPr/>
        <p:txBody>
          <a:bodyPr vert="horz" lIns="91440" tIns="45720" rIns="91440" bIns="45720" rtlCol="0" anchor="t">
            <a:normAutofit/>
          </a:bodyPr>
          <a:lstStyle/>
          <a:p>
            <a:r>
              <a:rPr lang="en-US" dirty="0">
                <a:latin typeface="Arial"/>
                <a:cs typeface="Arial"/>
              </a:rPr>
              <a:t>Covid was discovered in multiple countries in January 2020.</a:t>
            </a:r>
          </a:p>
          <a:p>
            <a:r>
              <a:rPr lang="en-US" dirty="0">
                <a:latin typeface="Arial"/>
                <a:cs typeface="Arial"/>
              </a:rPr>
              <a:t>Schools across America shut down and moved to online learning in March 2020.</a:t>
            </a:r>
            <a:endParaRPr lang="en-US" dirty="0"/>
          </a:p>
          <a:p>
            <a:r>
              <a:rPr lang="en-US" dirty="0">
                <a:latin typeface="Arial"/>
                <a:cs typeface="Arial"/>
              </a:rPr>
              <a:t>Most in person events were cancelled or moved to a virtual setting (graduations, competitions, extra-curricular activities, sports). </a:t>
            </a:r>
          </a:p>
          <a:p>
            <a:r>
              <a:rPr lang="en-US" dirty="0">
                <a:latin typeface="Arial"/>
                <a:cs typeface="Arial"/>
              </a:rPr>
              <a:t>Students, Teachers, and Administrators were unsure what to do and how to respond.</a:t>
            </a:r>
          </a:p>
          <a:p>
            <a:endParaRPr lang="en-US" dirty="0"/>
          </a:p>
          <a:p>
            <a:endParaRPr lang="en-US" dirty="0"/>
          </a:p>
        </p:txBody>
      </p:sp>
    </p:spTree>
    <p:extLst>
      <p:ext uri="{BB962C8B-B14F-4D97-AF65-F5344CB8AC3E}">
        <p14:creationId xmlns:p14="http://schemas.microsoft.com/office/powerpoint/2010/main" val="394722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2FBD-D7E1-C04B-9BE2-D146205EF2C8}"/>
              </a:ext>
            </a:extLst>
          </p:cNvPr>
          <p:cNvSpPr>
            <a:spLocks noGrp="1"/>
          </p:cNvSpPr>
          <p:nvPr>
            <p:ph type="ctrTitle"/>
          </p:nvPr>
        </p:nvSpPr>
        <p:spPr>
          <a:xfrm>
            <a:off x="1524000" y="2878519"/>
            <a:ext cx="9144000" cy="1105896"/>
          </a:xfrm>
        </p:spPr>
        <p:txBody>
          <a:bodyPr/>
          <a:lstStyle/>
          <a:p>
            <a:pPr algn="ctr"/>
            <a:r>
              <a:rPr lang="en-US" dirty="0">
                <a:latin typeface="Arial"/>
                <a:cs typeface="Arial"/>
              </a:rPr>
              <a:t>Overview/Analysis </a:t>
            </a:r>
          </a:p>
        </p:txBody>
      </p:sp>
    </p:spTree>
    <p:extLst>
      <p:ext uri="{BB962C8B-B14F-4D97-AF65-F5344CB8AC3E}">
        <p14:creationId xmlns:p14="http://schemas.microsoft.com/office/powerpoint/2010/main" val="22423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FC59-96F6-4A76-A591-F5DA04A27128}"/>
              </a:ext>
            </a:extLst>
          </p:cNvPr>
          <p:cNvSpPr>
            <a:spLocks noGrp="1"/>
          </p:cNvSpPr>
          <p:nvPr>
            <p:ph type="title"/>
          </p:nvPr>
        </p:nvSpPr>
        <p:spPr/>
        <p:txBody>
          <a:bodyPr>
            <a:normAutofit fontScale="90000"/>
          </a:bodyPr>
          <a:lstStyle/>
          <a:p>
            <a:r>
              <a:rPr lang="en-US" dirty="0"/>
              <a:t>Hurricane damage to Jackson County</a:t>
            </a:r>
          </a:p>
        </p:txBody>
      </p:sp>
      <p:pic>
        <p:nvPicPr>
          <p:cNvPr id="4" name="Picture 2" descr="Hurricane Michael: &amp;#39;Like a bomb went off&amp;#39; in Jackson County">
            <a:extLst>
              <a:ext uri="{FF2B5EF4-FFF2-40B4-BE49-F238E27FC236}">
                <a16:creationId xmlns:a16="http://schemas.microsoft.com/office/drawing/2014/main" id="{78F50064-1419-4D3E-A08E-FE89DC0DBA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499" y="2388839"/>
            <a:ext cx="3079517" cy="2309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ational Guardsmen positioned themselves outside the Oak Station shopping center, home of a popular country buffet.">
            <a:extLst>
              <a:ext uri="{FF2B5EF4-FFF2-40B4-BE49-F238E27FC236}">
                <a16:creationId xmlns:a16="http://schemas.microsoft.com/office/drawing/2014/main" id="{6BC34089-995F-485B-BE7C-C39E83EBD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696" y="2235451"/>
            <a:ext cx="3593822" cy="3622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ost-storm analysis: NOAA classifies Hurricane Michael as a Category 5 storm  | Local | dothaneagle.com">
            <a:extLst>
              <a:ext uri="{FF2B5EF4-FFF2-40B4-BE49-F238E27FC236}">
                <a16:creationId xmlns:a16="http://schemas.microsoft.com/office/drawing/2014/main" id="{5D146442-0F0C-45B3-877E-6FECDC604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915" y="3041684"/>
            <a:ext cx="3100571" cy="206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0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99DD-011C-4008-8FCC-DE9A4950432C}"/>
              </a:ext>
            </a:extLst>
          </p:cNvPr>
          <p:cNvSpPr>
            <a:spLocks noGrp="1"/>
          </p:cNvSpPr>
          <p:nvPr>
            <p:ph type="title"/>
          </p:nvPr>
        </p:nvSpPr>
        <p:spPr/>
        <p:txBody>
          <a:bodyPr/>
          <a:lstStyle/>
          <a:p>
            <a:r>
              <a:rPr lang="en-US" dirty="0"/>
              <a:t>Impacts to the Ag. Program</a:t>
            </a:r>
          </a:p>
        </p:txBody>
      </p:sp>
      <p:sp>
        <p:nvSpPr>
          <p:cNvPr id="3" name="Content Placeholder 2">
            <a:extLst>
              <a:ext uri="{FF2B5EF4-FFF2-40B4-BE49-F238E27FC236}">
                <a16:creationId xmlns:a16="http://schemas.microsoft.com/office/drawing/2014/main" id="{1C0A48B9-ED06-44ED-BC7E-F80DDBFBBABA}"/>
              </a:ext>
            </a:extLst>
          </p:cNvPr>
          <p:cNvSpPr>
            <a:spLocks noGrp="1"/>
          </p:cNvSpPr>
          <p:nvPr>
            <p:ph idx="1"/>
          </p:nvPr>
        </p:nvSpPr>
        <p:spPr/>
        <p:txBody>
          <a:bodyPr/>
          <a:lstStyle/>
          <a:p>
            <a:r>
              <a:rPr lang="en-US" dirty="0"/>
              <a:t>Loss of motivation for schoolwork and graduation</a:t>
            </a:r>
          </a:p>
          <a:p>
            <a:r>
              <a:rPr lang="en-US" dirty="0"/>
              <a:t>Hard to keep students focused when some were living in chaos at home.</a:t>
            </a:r>
          </a:p>
          <a:p>
            <a:r>
              <a:rPr lang="en-US" dirty="0"/>
              <a:t>FFA program member numbers remained relatively the same.</a:t>
            </a:r>
          </a:p>
          <a:p>
            <a:r>
              <a:rPr lang="en-US" dirty="0"/>
              <a:t> Major impacts on natural resource supervised agricultural experiences such as forestry, and row crops</a:t>
            </a:r>
          </a:p>
          <a:p>
            <a:r>
              <a:rPr lang="en-US" dirty="0"/>
              <a:t>50-60 students left either prior to or after the storm and never returned.</a:t>
            </a:r>
          </a:p>
          <a:p>
            <a:r>
              <a:rPr lang="en-US" dirty="0"/>
              <a:t>Humanitarian aid from central Florida ag programs. </a:t>
            </a:r>
          </a:p>
          <a:p>
            <a:endParaRPr lang="en-US" dirty="0"/>
          </a:p>
        </p:txBody>
      </p:sp>
    </p:spTree>
    <p:extLst>
      <p:ext uri="{BB962C8B-B14F-4D97-AF65-F5344CB8AC3E}">
        <p14:creationId xmlns:p14="http://schemas.microsoft.com/office/powerpoint/2010/main" val="53046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7E8C-83F7-466D-AC4C-278C6C14C017}"/>
              </a:ext>
            </a:extLst>
          </p:cNvPr>
          <p:cNvSpPr>
            <a:spLocks noGrp="1"/>
          </p:cNvSpPr>
          <p:nvPr>
            <p:ph type="title"/>
          </p:nvPr>
        </p:nvSpPr>
        <p:spPr/>
        <p:txBody>
          <a:bodyPr>
            <a:normAutofit/>
          </a:bodyPr>
          <a:lstStyle/>
          <a:p>
            <a:r>
              <a:rPr lang="en-US" dirty="0"/>
              <a:t>Covid and Cottondale High</a:t>
            </a:r>
          </a:p>
        </p:txBody>
      </p:sp>
      <p:sp>
        <p:nvSpPr>
          <p:cNvPr id="3" name="Content Placeholder 2">
            <a:extLst>
              <a:ext uri="{FF2B5EF4-FFF2-40B4-BE49-F238E27FC236}">
                <a16:creationId xmlns:a16="http://schemas.microsoft.com/office/drawing/2014/main" id="{DF180A42-7858-4D81-A6C5-185B12694891}"/>
              </a:ext>
            </a:extLst>
          </p:cNvPr>
          <p:cNvSpPr>
            <a:spLocks noGrp="1"/>
          </p:cNvSpPr>
          <p:nvPr>
            <p:ph idx="1"/>
          </p:nvPr>
        </p:nvSpPr>
        <p:spPr/>
        <p:txBody>
          <a:bodyPr vert="horz" lIns="91440" tIns="45720" rIns="91440" bIns="45720" rtlCol="0" anchor="t">
            <a:normAutofit fontScale="92500"/>
          </a:bodyPr>
          <a:lstStyle/>
          <a:p>
            <a:r>
              <a:rPr lang="en-US" dirty="0">
                <a:latin typeface="Arial"/>
                <a:cs typeface="Arial"/>
              </a:rPr>
              <a:t>Early January 2020 the Novel Corona Virus gains global attention.</a:t>
            </a:r>
          </a:p>
          <a:p>
            <a:r>
              <a:rPr lang="en-US" dirty="0"/>
              <a:t>Due to the COVID-19 pandemic Cottondale High School was shut down in early March.</a:t>
            </a:r>
          </a:p>
          <a:p>
            <a:r>
              <a:rPr lang="en-US" dirty="0"/>
              <a:t>Administrators initially anticipated returning to school after a few weeks.</a:t>
            </a:r>
          </a:p>
          <a:p>
            <a:r>
              <a:rPr lang="en-US" dirty="0">
                <a:latin typeface="Arial"/>
                <a:cs typeface="Arial"/>
              </a:rPr>
              <a:t>All school programs bother inter and extra-curricular are cancelled.</a:t>
            </a:r>
          </a:p>
          <a:p>
            <a:r>
              <a:rPr lang="en-US" dirty="0">
                <a:latin typeface="Arial"/>
                <a:cs typeface="Arial"/>
              </a:rPr>
              <a:t>School is moved permanently online during the spring 2020 semester.</a:t>
            </a:r>
          </a:p>
          <a:p>
            <a:r>
              <a:rPr lang="en-US" dirty="0"/>
              <a:t>All graduations are moved online.</a:t>
            </a:r>
          </a:p>
          <a:p>
            <a:endParaRPr lang="en-US" dirty="0"/>
          </a:p>
        </p:txBody>
      </p:sp>
    </p:spTree>
    <p:extLst>
      <p:ext uri="{BB962C8B-B14F-4D97-AF65-F5344CB8AC3E}">
        <p14:creationId xmlns:p14="http://schemas.microsoft.com/office/powerpoint/2010/main" val="4285126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1" id="{A1C5CEB8-EE76-F84F-9C7D-8DD557917033}" vid="{F536003E-16D5-C342-B290-9250D228F9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B399187043C47B2870B1E147AC35F" ma:contentTypeVersion="9" ma:contentTypeDescription="Create a new document." ma:contentTypeScope="" ma:versionID="6cdc962f337917046205c866fae58b00">
  <xsd:schema xmlns:xsd="http://www.w3.org/2001/XMLSchema" xmlns:xs="http://www.w3.org/2001/XMLSchema" xmlns:p="http://schemas.microsoft.com/office/2006/metadata/properties" xmlns:ns2="38611931-11c1-4f01-8139-effe1ff49ed1" targetNamespace="http://schemas.microsoft.com/office/2006/metadata/properties" ma:root="true" ma:fieldsID="2d106377543ab8edd0060348326a0ba1" ns2:_="">
    <xsd:import namespace="38611931-11c1-4f01-8139-effe1ff49e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11931-11c1-4f01-8139-effe1ff49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4B568-D8DE-4330-AE85-4BBEB259A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11931-11c1-4f01-8139-effe1ff49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D428AB-2E76-4FAC-9F44-1A2740BDA51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18D85C-756F-461B-8AD3-51DAA51F29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AEC-PowerpointTemplate1</Template>
  <TotalTime>96</TotalTime>
  <Words>1937</Words>
  <Application>Microsoft Macintosh PowerPoint</Application>
  <PresentationFormat>Widescreen</PresentationFormat>
  <Paragraphs>126</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HURRICANE MICHAEL FOLLOWED BY COVID:</vt:lpstr>
      <vt:lpstr>Background</vt:lpstr>
      <vt:lpstr>Background Hurricane Michael</vt:lpstr>
      <vt:lpstr>PowerPoint Presentation</vt:lpstr>
      <vt:lpstr>Background Covid-19</vt:lpstr>
      <vt:lpstr>Overview/Analysis </vt:lpstr>
      <vt:lpstr>Hurricane damage to Jackson County</vt:lpstr>
      <vt:lpstr>Impacts to the Ag. Program</vt:lpstr>
      <vt:lpstr>Covid and Cottondale High</vt:lpstr>
      <vt:lpstr>Covid Impacts to Cottondale Ag. Program</vt:lpstr>
      <vt:lpstr>Leadership Frames</vt:lpstr>
      <vt:lpstr>Leadership Frames</vt:lpstr>
      <vt:lpstr>Structural Frame</vt:lpstr>
      <vt:lpstr>Structural Frame Questions </vt:lpstr>
      <vt:lpstr>Human Resource Frame</vt:lpstr>
      <vt:lpstr>Human Resource Frame Questions</vt:lpstr>
      <vt:lpstr>Symbolic Frame</vt:lpstr>
      <vt:lpstr>Symbolic Frame Questions </vt:lpstr>
      <vt:lpstr>Political Frame</vt:lpstr>
      <vt:lpstr>Political Frame Questions</vt:lpstr>
      <vt:lpstr>Case Study</vt:lpstr>
      <vt:lpstr>Case Study Application</vt:lpstr>
      <vt:lpstr>Summary of Findings</vt:lpstr>
      <vt:lpstr>Additional Research</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MICHAEL:</dc:title>
  <dc:creator>Chaparro, Rigo A.</dc:creator>
  <cp:lastModifiedBy>Roberts,Grady</cp:lastModifiedBy>
  <cp:revision>142</cp:revision>
  <dcterms:created xsi:type="dcterms:W3CDTF">2021-11-10T01:00:55Z</dcterms:created>
  <dcterms:modified xsi:type="dcterms:W3CDTF">2022-10-04T17:39:09Z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0x0101004F4B399187043C47B2870B1E147AC35F</vt:lpwstr>
  </property>
</Properties>
</file>