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256" r:id="rId2"/>
    <p:sldId id="298" r:id="rId3"/>
    <p:sldId id="299" r:id="rId4"/>
    <p:sldId id="301" r:id="rId5"/>
    <p:sldId id="314" r:id="rId6"/>
    <p:sldId id="313" r:id="rId7"/>
    <p:sldId id="302" r:id="rId8"/>
    <p:sldId id="324" r:id="rId9"/>
    <p:sldId id="325" r:id="rId10"/>
    <p:sldId id="326" r:id="rId11"/>
    <p:sldId id="327" r:id="rId12"/>
    <p:sldId id="328" r:id="rId13"/>
    <p:sldId id="330" r:id="rId14"/>
    <p:sldId id="334" r:id="rId15"/>
    <p:sldId id="329" r:id="rId16"/>
    <p:sldId id="332" r:id="rId17"/>
    <p:sldId id="333" r:id="rId18"/>
    <p:sldId id="331" r:id="rId19"/>
    <p:sldId id="303" r:id="rId20"/>
    <p:sldId id="335" r:id="rId21"/>
    <p:sldId id="336" r:id="rId22"/>
    <p:sldId id="304" r:id="rId23"/>
    <p:sldId id="340" r:id="rId24"/>
    <p:sldId id="339" r:id="rId25"/>
    <p:sldId id="338" r:id="rId26"/>
    <p:sldId id="305" r:id="rId27"/>
    <p:sldId id="337" r:id="rId28"/>
    <p:sldId id="341" r:id="rId29"/>
    <p:sldId id="342" r:id="rId30"/>
    <p:sldId id="307" r:id="rId31"/>
    <p:sldId id="306" r:id="rId32"/>
    <p:sldId id="344" r:id="rId33"/>
    <p:sldId id="346" r:id="rId34"/>
    <p:sldId id="345" r:id="rId35"/>
    <p:sldId id="343" r:id="rId36"/>
    <p:sldId id="308" r:id="rId37"/>
    <p:sldId id="309" r:id="rId38"/>
    <p:sldId id="310" r:id="rId39"/>
    <p:sldId id="311" r:id="rId40"/>
    <p:sldId id="289"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7160" autoAdjust="0"/>
  </p:normalViewPr>
  <p:slideViewPr>
    <p:cSldViewPr snapToGrid="0" snapToObjects="1">
      <p:cViewPr varScale="1">
        <p:scale>
          <a:sx n="85" d="100"/>
          <a:sy n="85" d="100"/>
        </p:scale>
        <p:origin x="2136" y="1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AC116-5EFE-4FB6-98E3-09961B27784D}" type="datetimeFigureOut">
              <a:rPr lang="en-US" smtClean="0"/>
              <a:t>10/4/22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2943C-B3F3-43DD-B093-9E83F1A8EFAE}" type="slidenum">
              <a:rPr lang="en-US" smtClean="0"/>
              <a:t>‹#›</a:t>
            </a:fld>
            <a:endParaRPr lang="en-US" dirty="0"/>
          </a:p>
        </p:txBody>
      </p:sp>
    </p:spTree>
    <p:extLst>
      <p:ext uri="{BB962C8B-B14F-4D97-AF65-F5344CB8AC3E}">
        <p14:creationId xmlns:p14="http://schemas.microsoft.com/office/powerpoint/2010/main" val="2529218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case of Crooked Creek Farms and Hurricane Michael in the Florida Panhandle.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By Heather Young, a Graduate Student at the University of Florida, and Dr. J.C. Bunch, a Professor at the University of Florida.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This case study is based on the real-life events at Crooked Creek Farms related to Hurricane Michael in 2018.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1</a:t>
            </a:fld>
            <a:endParaRPr lang="en-US" dirty="0"/>
          </a:p>
        </p:txBody>
      </p:sp>
    </p:spTree>
    <p:extLst>
      <p:ext uri="{BB962C8B-B14F-4D97-AF65-F5344CB8AC3E}">
        <p14:creationId xmlns:p14="http://schemas.microsoft.com/office/powerpoint/2010/main" val="1062414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Hurricane Michael formed October 7, 2018, and made landfall on October 10</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This storm intensified from a tropical storm rating to a category-1 hurricane in one day. Then in a matter of six hours, Michael’s winds intensified to 100 mph, increasing to a category-2 hurricane. This hurricane did not indicate it would be more than these residents could handle as it started to lull on October 8</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However, Michael was back up to a category-3 hurricane headed straight for Bay County by the following evening. By the time it made landfall on the 10</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5:30 in the evening, the eye of the hurricane had passed directly over Panama City and the Panhandle, accompanied by 160 mph winds, 9–14-foot storm surges, significant damage to the shorelines, power outages, and $25 billion in damages. Calhoun County reported that close to 1,000 of their businesses (including schools) were damaged, and 30% of their residents reported home damages (Calhoun, 2020).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Hurricane Michael was still a Category 4 when it had reached the Alabama/Georgia state line and did not downgrade to a tropical storm until reaching the middle of Georgia.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CFFCBE9-1278-E947-8F2D-C2B74918CD0D}" type="slidenum">
              <a:rPr lang="en-US" smtClean="0"/>
              <a:t>10</a:t>
            </a:fld>
            <a:endParaRPr lang="en-US" dirty="0"/>
          </a:p>
        </p:txBody>
      </p:sp>
    </p:spTree>
    <p:extLst>
      <p:ext uri="{BB962C8B-B14F-4D97-AF65-F5344CB8AC3E}">
        <p14:creationId xmlns:p14="http://schemas.microsoft.com/office/powerpoint/2010/main" val="1987620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This is what Crooked Creek Farms looked like after Hurricane Michael’s destruction.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sz="1800" dirty="0">
                <a:effectLst/>
                <a:latin typeface="Times New Roman" panose="02020603050405020304" pitchFamily="18" charset="0"/>
                <a:ea typeface="Calibri" panose="020F0502020204030204" pitchFamily="34" charset="0"/>
              </a:rPr>
              <a:t>The operation suffered structural damages, long-term animal health impacts, and 21 days of power outages.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11</a:t>
            </a:fld>
            <a:endParaRPr lang="en-US" dirty="0"/>
          </a:p>
        </p:txBody>
      </p:sp>
    </p:spTree>
    <p:extLst>
      <p:ext uri="{BB962C8B-B14F-4D97-AF65-F5344CB8AC3E}">
        <p14:creationId xmlns:p14="http://schemas.microsoft.com/office/powerpoint/2010/main" val="2529122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Examples of structural and equipment damage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rPr>
              <a:t>Beaver had to wait for neighbors to come with their tractor to lift building debris off his tractor, so he could start unburying the rest of his equipment and removing fallen trees from fences.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12</a:t>
            </a:fld>
            <a:endParaRPr lang="en-US" dirty="0"/>
          </a:p>
        </p:txBody>
      </p:sp>
    </p:spTree>
    <p:extLst>
      <p:ext uri="{BB962C8B-B14F-4D97-AF65-F5344CB8AC3E}">
        <p14:creationId xmlns:p14="http://schemas.microsoft.com/office/powerpoint/2010/main" val="2095202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Examples of property and animal handling equipment damage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Trees down on the cattle handling chutes and management areas and sheds collapsed.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13</a:t>
            </a:fld>
            <a:endParaRPr lang="en-US" dirty="0"/>
          </a:p>
        </p:txBody>
      </p:sp>
    </p:spTree>
    <p:extLst>
      <p:ext uri="{BB962C8B-B14F-4D97-AF65-F5344CB8AC3E}">
        <p14:creationId xmlns:p14="http://schemas.microsoft.com/office/powerpoint/2010/main" val="2176212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Examples of property damage and massive downed trees made travel difficult.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14</a:t>
            </a:fld>
            <a:endParaRPr lang="en-US" dirty="0"/>
          </a:p>
        </p:txBody>
      </p:sp>
    </p:spTree>
    <p:extLst>
      <p:ext uri="{BB962C8B-B14F-4D97-AF65-F5344CB8AC3E}">
        <p14:creationId xmlns:p14="http://schemas.microsoft.com/office/powerpoint/2010/main" val="154081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Examples of property damage with collapsed buildings and damaged fencing.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15</a:t>
            </a:fld>
            <a:endParaRPr lang="en-US" dirty="0"/>
          </a:p>
        </p:txBody>
      </p:sp>
    </p:spTree>
    <p:extLst>
      <p:ext uri="{BB962C8B-B14F-4D97-AF65-F5344CB8AC3E}">
        <p14:creationId xmlns:p14="http://schemas.microsoft.com/office/powerpoint/2010/main" val="160011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Examples of timber damage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16</a:t>
            </a:fld>
            <a:endParaRPr lang="en-US" dirty="0"/>
          </a:p>
        </p:txBody>
      </p:sp>
    </p:spTree>
    <p:extLst>
      <p:ext uri="{BB962C8B-B14F-4D97-AF65-F5344CB8AC3E}">
        <p14:creationId xmlns:p14="http://schemas.microsoft.com/office/powerpoint/2010/main" val="3432746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Examples of timber damage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17</a:t>
            </a:fld>
            <a:endParaRPr lang="en-US" dirty="0"/>
          </a:p>
        </p:txBody>
      </p:sp>
    </p:spTree>
    <p:extLst>
      <p:ext uri="{BB962C8B-B14F-4D97-AF65-F5344CB8AC3E}">
        <p14:creationId xmlns:p14="http://schemas.microsoft.com/office/powerpoint/2010/main" val="1233711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Examples of livestock loss, long-term animal health issues, and feed/commodity loss.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rPr>
              <a:t>There was not much rain that accompanied the actual hurricane; however, a lot of rain came after the hurricane, further deteriorating the quality of hay and feed available after the storm and into the next crop season.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18</a:t>
            </a:fld>
            <a:endParaRPr lang="en-US" dirty="0"/>
          </a:p>
        </p:txBody>
      </p:sp>
    </p:spTree>
    <p:extLst>
      <p:ext uri="{BB962C8B-B14F-4D97-AF65-F5344CB8AC3E}">
        <p14:creationId xmlns:p14="http://schemas.microsoft.com/office/powerpoint/2010/main" val="38288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Beaver Yoder and his family stayed at the farm because he knew he would have animal care responsibilities to attend to as soon as the storm passed. He knew he would not have been able to leave the area and return immediately, as there was no guarantee he would make it back to his farm immediately after the storm passed due to the damage and debris from the hurricane.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Beaver decided to move 800 head to Alabama to ensure adequate feed and water availability. By moving the cattle to Alabama, Beaver was able to focus more on what he needed to do - get fences and pastures repaired and get water.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It has been and will continue to be a long road to recovery for this town, especially dealing with setbacks and miscommunications, or lack of communication, between government officials and FEMA to the residents.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Livestock groups and associations were able to provide supplies before government organizations could. The local community members worked together to clear the roads and gather up the stray livestock.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4CFFCBE9-1278-E947-8F2D-C2B74918CD0D}" type="slidenum">
              <a:rPr lang="en-US" smtClean="0"/>
              <a:t>19</a:t>
            </a:fld>
            <a:endParaRPr lang="en-US" dirty="0"/>
          </a:p>
        </p:txBody>
      </p:sp>
    </p:spTree>
    <p:extLst>
      <p:ext uri="{BB962C8B-B14F-4D97-AF65-F5344CB8AC3E}">
        <p14:creationId xmlns:p14="http://schemas.microsoft.com/office/powerpoint/2010/main" val="751658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cs typeface="Calibri"/>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Upon completion of this case study, students will be able 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Symbol" pitchFamily="2"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Describe issues related to managing a beef cattle operation during and after a natural disaster.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Symbol" pitchFamily="2"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Discuss leadership issues related to managing a beef cattle operation after being impacted by a natural disaster.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Symbol" pitchFamily="2"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Develop an emergency management plan for Crooked Creek Farms.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Symbol" pitchFamily="2"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Identify examples of the resiliency of those within the agricultural industry whom a natural disaster has impacted.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CFFCBE9-1278-E947-8F2D-C2B74918CD0D}" type="slidenum">
              <a:rPr lang="en-US" smtClean="0"/>
              <a:t>2</a:t>
            </a:fld>
            <a:endParaRPr lang="en-US" dirty="0"/>
          </a:p>
        </p:txBody>
      </p:sp>
    </p:spTree>
    <p:extLst>
      <p:ext uri="{BB962C8B-B14F-4D97-AF65-F5344CB8AC3E}">
        <p14:creationId xmlns:p14="http://schemas.microsoft.com/office/powerpoint/2010/main" val="2685772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Beaver is considering future management plans and recommends electricity sources, fencing and pasture layouts, and surface water availability as priority areas for others to focus 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Unfortunately, most of his fencing had been designed to border tree lines to provide shade for the cattle; this ultimately became an issue as old, massive live oak trees toppled onto his fence.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Electricity was a major issue as powerlines were down or destroyed, transformers were laying in the middle of the roads, and generators were damaged from falling debris or were not available at all. If generators were available, they were already claimed for household support to preserve food and provide water; many farmers and ranchers were rotating their generators from the house to the pastures. Some even shared with their neighbors.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Yoder is looking to switch all his electric fences over to solar-powered units, so electricity still gets to the fences even when the main power goes down. He is advocating for Natural Resources Conservation Service (NRCS) to research the availability and reliability of solar well pumps, eliminating the need for generators to pump the water for the cattle.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Beaver has plans to re-design his fencing layout to be more mindful of water access and the proximity of trees to the fence lines and have extra gates or corral panels on hand to create holding pens if needed.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“Minimize your risk” (B. Yoder, personal communication, September 16, 2021).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20</a:t>
            </a:fld>
            <a:endParaRPr lang="en-US" dirty="0"/>
          </a:p>
        </p:txBody>
      </p:sp>
    </p:spTree>
    <p:extLst>
      <p:ext uri="{BB962C8B-B14F-4D97-AF65-F5344CB8AC3E}">
        <p14:creationId xmlns:p14="http://schemas.microsoft.com/office/powerpoint/2010/main" val="2407107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Leadership and communication skills are vital in making it through any disaster, especially one of this magnitude. There has to be order, command, quality decision-making abilities, ability to perform under pressure, and experience within those leaders.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There were numerous occasions where choices needed to be made on the fly and under some of the most stressful moments in many people’s lives. In times such as this, leadership abilities are put to a true test, and decisions that need to be made quickly also need to consider their impacts in the future.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21</a:t>
            </a:fld>
            <a:endParaRPr lang="en-US" dirty="0"/>
          </a:p>
        </p:txBody>
      </p:sp>
    </p:spTree>
    <p:extLst>
      <p:ext uri="{BB962C8B-B14F-4D97-AF65-F5344CB8AC3E}">
        <p14:creationId xmlns:p14="http://schemas.microsoft.com/office/powerpoint/2010/main" val="2821314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Within this case study, you will be provided with foundational groundwork to analyze the decisions made and their correlation to leadership abilities. One way to analyze a given leadership situation is through Bolman and Deal’s (2013) four leadership frames.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symbolic frame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focuses on the organization's culture, and it includes things like the history, vision, and mission of the organization.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political frame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focuses on the relationships within the organization and connections between the organization and other organizations/institutions. It considers how information is exchanged, and networks are built.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human resources frame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focuses on the individuals in the organization. It considers if people are working in the best positions and have the necessary knowledge and skills to accomplish what they are being asked to do.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structural frame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focuses on the organizational structure. It considers if the current structure is best for the organization's environment. This includes the roles and responsibilities of individuals in the organization.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CFFCBE9-1278-E947-8F2D-C2B74918CD0D}" type="slidenum">
              <a:rPr lang="en-US" smtClean="0"/>
              <a:t>22</a:t>
            </a:fld>
            <a:endParaRPr lang="en-US" dirty="0"/>
          </a:p>
        </p:txBody>
      </p:sp>
    </p:spTree>
    <p:extLst>
      <p:ext uri="{BB962C8B-B14F-4D97-AF65-F5344CB8AC3E}">
        <p14:creationId xmlns:p14="http://schemas.microsoft.com/office/powerpoint/2010/main" val="3671140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aftermath is visible three years later, still being cleaned up, rebuilt, demolished, and abandoned. The impacts of the storm were not only physical but emotional too. Farmers and ranchers were forced to make incredibly difficult decisions to give up their dreams and sell what they had because they could not get ahead enough to fix the damages from the hurricane.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There were feelings of guilt, shame, failure, and disappointment because some could not continue their family’s legacy of farming or ranching. Beaver’s beliefs, values, and culture impacted his decisions as a farmer/rancher/business owner.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Farmers and ranchers are naturally very independent and self-sufficient people. Having to rely on someone else for the help they needed to get back to ‘business as usual’ was most likely a difficult decision to work through for Beaver and other impacted farmers and ranchers.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 utilized his faith, family, and friends and their encouragement and willingness to help wherever they could to make it through this challenging event.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4CFFCBE9-1278-E947-8F2D-C2B74918CD0D}" type="slidenum">
              <a:rPr lang="en-US" smtClean="0"/>
              <a:t>23</a:t>
            </a:fld>
            <a:endParaRPr lang="en-US" dirty="0"/>
          </a:p>
        </p:txBody>
      </p:sp>
    </p:spTree>
    <p:extLst>
      <p:ext uri="{BB962C8B-B14F-4D97-AF65-F5344CB8AC3E}">
        <p14:creationId xmlns:p14="http://schemas.microsoft.com/office/powerpoint/2010/main" val="2686378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cs typeface="Calibri"/>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Some frustrations they experienced surrounded the distribution of emergency supplies and monetary aid before and following Michael’s landfall.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Independent groups, such as the Cattleman’s Association, Farm Bureau, and utility companies from other states, were able to connect with individuals to determine what needs were not being met. They looked for the areas where they could make the most impact.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Cattleman’s Association was able to deliver pallets of water to the small town of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Altha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before the state or government could deliver resources due to road blockages and other travel and logistical complications.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Another group heard about the farmers’ and ranchers’ needs and had a truckload of mineral lick tanks and salt blocks delivered without being directly asked to help.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 group of Mennonites from Ohio spent a week helping with major cleanup by offering chainsaw work and use of other large machinery. They were able to lift building pieces off farmers’ machinery sheds. Some of this machinery was necessary for the cleanup inaccessible.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agricultural industry is a small, tight-knit community, but their relationships prove critical for recovery and survival.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CFFCBE9-1278-E947-8F2D-C2B74918CD0D}" type="slidenum">
              <a:rPr lang="en-US" smtClean="0"/>
              <a:t>24</a:t>
            </a:fld>
            <a:endParaRPr lang="en-US" dirty="0"/>
          </a:p>
        </p:txBody>
      </p:sp>
    </p:spTree>
    <p:extLst>
      <p:ext uri="{BB962C8B-B14F-4D97-AF65-F5344CB8AC3E}">
        <p14:creationId xmlns:p14="http://schemas.microsoft.com/office/powerpoint/2010/main" val="1071570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Beaver worked closely with their local extension agent, who helped them immensely by assisting with the coordination of building and fencing supplies. Other community members offered their time and labor to help those in need.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It was recognized that without strong communities, family, friends, relationships, friendships, and willing organizations to help people make it through situations like these, there would not be the ‘grit’ just to keep plugging along.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Morale would suffer severely if individuals started to feel like they had to combat the entire situation on their own without support from others. Beaver welcomed people who were already familiar with handling and moving cattle and knew what needed to be done without being told.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Friends and community members cleared six miles of I-10 with tractors and skid loaders so supplies could get through to places in need.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Post-Hurricane Michael, farmers and ranchers were experiencing a whole new group of weeds that they had never seen or managed before. Farmers and ranchers utilized Cooperative Extension specialists for their educational assistance.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4CFFCBE9-1278-E947-8F2D-C2B74918CD0D}" type="slidenum">
              <a:rPr lang="en-US" smtClean="0"/>
              <a:t>25</a:t>
            </a:fld>
            <a:endParaRPr lang="en-US" dirty="0"/>
          </a:p>
        </p:txBody>
      </p:sp>
    </p:spTree>
    <p:extLst>
      <p:ext uri="{BB962C8B-B14F-4D97-AF65-F5344CB8AC3E}">
        <p14:creationId xmlns:p14="http://schemas.microsoft.com/office/powerpoint/2010/main" val="73235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cs typeface="Calibri"/>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Crooked Creek Farms is still in existence and was not completely wiped off the map like some others were; however, that does not mean they did not suffer damages.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 a grazing operation, fencing, shade, water, and feed sources are critical needs. Fences were damaged, and the electricity was out for the fencers; beef cattle were wandering down the sides of roads and out in other fields or croplands. Getting the fences and electricity back up was high on the priority list; water was the next immediate need to be addressed. Generators had to be hooked up to the well pumps to pump water to the various stock tanks.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Most families only had one, maybe two, or no generators. If they had them, they were already being used to provide electricity to homes. By the end of the 21 days of no electricity, their town had gathered 18 generators for people to utilize. Beaver and his team used eight generators to power the well pumps to get water for the cattle.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CFFCBE9-1278-E947-8F2D-C2B74918CD0D}" type="slidenum">
              <a:rPr lang="en-US" smtClean="0"/>
              <a:t>26</a:t>
            </a:fld>
            <a:endParaRPr lang="en-US" dirty="0"/>
          </a:p>
        </p:txBody>
      </p:sp>
    </p:spTree>
    <p:extLst>
      <p:ext uri="{BB962C8B-B14F-4D97-AF65-F5344CB8AC3E}">
        <p14:creationId xmlns:p14="http://schemas.microsoft.com/office/powerpoint/2010/main" val="2523723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Discuss what leadership challenges do you think Beaver Yoder experienced before, during, and after the hurricane?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27</a:t>
            </a:fld>
            <a:endParaRPr lang="en-US" dirty="0"/>
          </a:p>
        </p:txBody>
      </p:sp>
    </p:spTree>
    <p:extLst>
      <p:ext uri="{BB962C8B-B14F-4D97-AF65-F5344CB8AC3E}">
        <p14:creationId xmlns:p14="http://schemas.microsoft.com/office/powerpoint/2010/main" val="3943230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Determine what the day-to-day animal care responsibilities are for a grazing beef farm.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What supplies might be necessary for daily operation, care, and management?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28</a:t>
            </a:fld>
            <a:endParaRPr lang="en-US" dirty="0"/>
          </a:p>
        </p:txBody>
      </p:sp>
    </p:spTree>
    <p:extLst>
      <p:ext uri="{BB962C8B-B14F-4D97-AF65-F5344CB8AC3E}">
        <p14:creationId xmlns:p14="http://schemas.microsoft.com/office/powerpoint/2010/main" val="1246820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Let’s help Crook Creek Farms and others better prepare for the next hurricane.</a:t>
            </a:r>
            <a:r>
              <a:rPr lang="en-US" dirty="0">
                <a:effectLst/>
              </a:rPr>
              <a:t> </a:t>
            </a:r>
            <a:endParaRPr lang="en-US" dirty="0">
              <a:cs typeface="Calibri"/>
            </a:endParaRPr>
          </a:p>
        </p:txBody>
      </p:sp>
      <p:sp>
        <p:nvSpPr>
          <p:cNvPr id="4" name="Slide Number Placeholder 3"/>
          <p:cNvSpPr>
            <a:spLocks noGrp="1"/>
          </p:cNvSpPr>
          <p:nvPr>
            <p:ph type="sldNum" sz="quarter" idx="10"/>
          </p:nvPr>
        </p:nvSpPr>
        <p:spPr/>
        <p:txBody>
          <a:bodyPr/>
          <a:lstStyle/>
          <a:p>
            <a:fld id="{4CFFCBE9-1278-E947-8F2D-C2B74918CD0D}" type="slidenum">
              <a:rPr lang="en-US" smtClean="0"/>
              <a:t>29</a:t>
            </a:fld>
            <a:endParaRPr lang="en-US" dirty="0"/>
          </a:p>
        </p:txBody>
      </p:sp>
    </p:spTree>
    <p:extLst>
      <p:ext uri="{BB962C8B-B14F-4D97-AF65-F5344CB8AC3E}">
        <p14:creationId xmlns:p14="http://schemas.microsoft.com/office/powerpoint/2010/main" val="3629485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This case study will be completed over three class sessions.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On the first day, we will look at the history of Crooked Creek Farms and learn about contractual grazing in the Florida Panhandle.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On the second day, we will learn about Crooked Creek Farms' challenges because of Hurricane Michael. We will also explore the leadership issues facing the owner and then define the problem to be solved.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On the third day, you will work with your group to develop a solution to present to the owner.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10"/>
          </p:nvPr>
        </p:nvSpPr>
        <p:spPr/>
        <p:txBody>
          <a:bodyPr/>
          <a:lstStyle/>
          <a:p>
            <a:fld id="{4CFFCBE9-1278-E947-8F2D-C2B74918CD0D}" type="slidenum">
              <a:rPr lang="en-US" smtClean="0"/>
              <a:t>3</a:t>
            </a:fld>
            <a:endParaRPr lang="en-US" dirty="0"/>
          </a:p>
        </p:txBody>
      </p:sp>
    </p:spTree>
    <p:extLst>
      <p:ext uri="{BB962C8B-B14F-4D97-AF65-F5344CB8AC3E}">
        <p14:creationId xmlns:p14="http://schemas.microsoft.com/office/powerpoint/2010/main" val="5526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Crooked Creek Farms would like your assistance in creating an emergency preparedness/management plan. You should consider the needs of the livestock and the individuals caring for them, along with their own families and homes.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rPr>
              <a:t>Provide three recommended changes you would implement for the next natural disaster. </a:t>
            </a:r>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30</a:t>
            </a:fld>
            <a:endParaRPr lang="en-US" dirty="0"/>
          </a:p>
        </p:txBody>
      </p:sp>
    </p:spTree>
    <p:extLst>
      <p:ext uri="{BB962C8B-B14F-4D97-AF65-F5344CB8AC3E}">
        <p14:creationId xmlns:p14="http://schemas.microsoft.com/office/powerpoint/2010/main" val="4013980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pPr marL="0" marR="0">
              <a:lnSpc>
                <a:spcPct val="200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As a group, develop an emergency management and preparedness plan proposal for Beaver Yoder and Crooked Creek Farms.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Consider the following questions: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What are the requirements for successfully grazing beef cattle in the Florida Panhandle?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How would your proposal be different if this were an equine or dairy farm?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200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Animal care/feed/water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200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Containment/fencing/buildings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200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Electricity/generators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CFFCBE9-1278-E947-8F2D-C2B74918CD0D}" type="slidenum">
              <a:rPr lang="en-US" smtClean="0"/>
              <a:t>31</a:t>
            </a:fld>
            <a:endParaRPr lang="en-US" dirty="0"/>
          </a:p>
        </p:txBody>
      </p:sp>
    </p:spTree>
    <p:extLst>
      <p:ext uri="{BB962C8B-B14F-4D97-AF65-F5344CB8AC3E}">
        <p14:creationId xmlns:p14="http://schemas.microsoft.com/office/powerpoint/2010/main" val="2053523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Consider the following questions to guide you through the process: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What would it be like operationally to manage a beef cattle farm during and after a natural disaster?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What leadership issues surface related to the management of a beef cattle operation after being impacted by a natural disaster?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How were leadership skills beneficial to the rebuilding and recovery process? How could they have been better?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How could an emergency management plan be implemented in the event of another hurricane or natural disaster?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Identify examples of the resiliency of those within the agricultural industry whom a natural disaster has impacted.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32</a:t>
            </a:fld>
            <a:endParaRPr lang="en-US" dirty="0"/>
          </a:p>
        </p:txBody>
      </p:sp>
    </p:spTree>
    <p:extLst>
      <p:ext uri="{BB962C8B-B14F-4D97-AF65-F5344CB8AC3E}">
        <p14:creationId xmlns:p14="http://schemas.microsoft.com/office/powerpoint/2010/main" val="807266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Consider these symbolic lens questions: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How is being a rancher symbolic?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How do you think Amish cultural values and views, such as pride and independence, impact his decision-making abilities and resilience?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Do you think Beaver values his family’s history with the farm?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How do you think Beaver’s relationship with everyone, not only close friends and family, impacted their response and recovery?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33</a:t>
            </a:fld>
            <a:endParaRPr lang="en-US" dirty="0"/>
          </a:p>
        </p:txBody>
      </p:sp>
    </p:spTree>
    <p:extLst>
      <p:ext uri="{BB962C8B-B14F-4D97-AF65-F5344CB8AC3E}">
        <p14:creationId xmlns:p14="http://schemas.microsoft.com/office/powerpoint/2010/main" val="1450169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Consider these political lens questions: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How did the state and department of agriculture help in the recovery?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Who had the power in this situation?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Who or what had the political power to make decisions?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What roles did FEMA and FSA play in the preparation and recovery/rebuild processes?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34</a:t>
            </a:fld>
            <a:endParaRPr lang="en-US" dirty="0"/>
          </a:p>
        </p:txBody>
      </p:sp>
    </p:spTree>
    <p:extLst>
      <p:ext uri="{BB962C8B-B14F-4D97-AF65-F5344CB8AC3E}">
        <p14:creationId xmlns:p14="http://schemas.microsoft.com/office/powerpoint/2010/main" val="1445578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Consider these human resources lens questions: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Are there trainings that could have been beneficial for Crooked Creek Farms?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Utilized cooperative extension specialists for educational assistance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200000"/>
              </a:lnSpc>
              <a:spcBef>
                <a:spcPts val="0"/>
              </a:spcBef>
              <a:spcAft>
                <a:spcPts val="0"/>
              </a:spcAft>
              <a:buFont typeface="Arial" panose="020B0604020202020204" pitchFamily="34" charset="0"/>
              <a:buChar char="–"/>
              <a:tabLst>
                <a:tab pos="914400" algn="l"/>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Post-Hurricane Michael, farmers and ranchers experienced a new group of weeds never seen or managed before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startAt="3"/>
              <a:tabLst>
                <a:tab pos="457200" algn="l"/>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What other training do you think might benefit Beaver and others in affected areas?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startAt="3"/>
              <a:tabLst>
                <a:tab pos="457200" algn="l"/>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How do you think the inability to make decisions in the ‘heat of the moment’ impacted the experience?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startAt="3"/>
              <a:tabLst>
                <a:tab pos="457200" algn="l"/>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Can you identify what resources were made available to Beaver before and post-event?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35</a:t>
            </a:fld>
            <a:endParaRPr lang="en-US" dirty="0"/>
          </a:p>
        </p:txBody>
      </p:sp>
    </p:spTree>
    <p:extLst>
      <p:ext uri="{BB962C8B-B14F-4D97-AF65-F5344CB8AC3E}">
        <p14:creationId xmlns:p14="http://schemas.microsoft.com/office/powerpoint/2010/main" val="38386719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Consider these structural lens questions: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What were some communication channels utilized?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Were there channels missing, or could they have been relayed differently?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What were some difficulties that Beaver and others faced when working with policies for disaster aid?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36</a:t>
            </a:fld>
            <a:endParaRPr lang="en-US" dirty="0"/>
          </a:p>
        </p:txBody>
      </p:sp>
    </p:spTree>
    <p:extLst>
      <p:ext uri="{BB962C8B-B14F-4D97-AF65-F5344CB8AC3E}">
        <p14:creationId xmlns:p14="http://schemas.microsoft.com/office/powerpoint/2010/main" val="8587704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Leadership &amp; Management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What technical training could Beaver Yoder seek to complement and improve his leadership abilities?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How might the ways in which Beaver operates his business assist other farmers/ranchers in the area?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37</a:t>
            </a:fld>
            <a:endParaRPr lang="en-US" dirty="0"/>
          </a:p>
        </p:txBody>
      </p:sp>
    </p:spTree>
    <p:extLst>
      <p:ext uri="{BB962C8B-B14F-4D97-AF65-F5344CB8AC3E}">
        <p14:creationId xmlns:p14="http://schemas.microsoft.com/office/powerpoint/2010/main" val="11001532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 a group, you will submit a single report.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Prepare this report as if you are sending it directly to Beaver Yoder, the owner/operator of Crooked Creek Farms.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You will be assessed on the following items: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For the background information, describe Crooked Creek Farms, contractual grazing in the Florida Panhandle.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For leadership considerations, describe the potential issues you foresee related to the organizational structure, human resources, symbolism, and relationships/politics.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Next, describe actionable steps you see related to the contractual grazing arrangements with row croppers and the changes that could be implemented with the emergency management and preparedness plan. Be creative with your thinking and consider other issues that we have not already discussed.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-Finally, the professional appearance of your report will be assessed, so be sure to make it look official and check for any spelling or grammar errors.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10"/>
          </p:nvPr>
        </p:nvSpPr>
        <p:spPr/>
        <p:txBody>
          <a:bodyPr/>
          <a:lstStyle/>
          <a:p>
            <a:fld id="{4CFFCBE9-1278-E947-8F2D-C2B74918CD0D}" type="slidenum">
              <a:rPr lang="en-US" smtClean="0"/>
              <a:t>38</a:t>
            </a:fld>
            <a:endParaRPr lang="en-US" dirty="0"/>
          </a:p>
        </p:txBody>
      </p:sp>
    </p:spTree>
    <p:extLst>
      <p:ext uri="{BB962C8B-B14F-4D97-AF65-F5344CB8AC3E}">
        <p14:creationId xmlns:p14="http://schemas.microsoft.com/office/powerpoint/2010/main" val="1961813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Suggested Citation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Young, H., &amp; Bunch, J. C. . (2022). </a:t>
            </a:r>
            <a:r>
              <a:rPr lang="en-US" sz="1800" i="1" dirty="0">
                <a:effectLst/>
                <a:latin typeface="Calibri" panose="020F0502020204030204" pitchFamily="34" charset="0"/>
                <a:ea typeface="Calibri" panose="020F0502020204030204" pitchFamily="34" charset="0"/>
                <a:cs typeface="Calibri" panose="020F0502020204030204" pitchFamily="34" charset="0"/>
              </a:rPr>
              <a:t>Crooked Creek Farms and Hurricane Michael</a:t>
            </a:r>
            <a:r>
              <a:rPr lang="en-US" sz="1800" dirty="0">
                <a:effectLst/>
                <a:latin typeface="Calibri" panose="020F0502020204030204" pitchFamily="34" charset="0"/>
                <a:ea typeface="Calibri" panose="020F0502020204030204" pitchFamily="34" charset="0"/>
                <a:cs typeface="Calibri" panose="020F0502020204030204" pitchFamily="34" charset="0"/>
              </a:rPr>
              <a:t>. Global Education Lab. https://</a:t>
            </a:r>
            <a:r>
              <a:rPr lang="en-US" sz="1800" dirty="0" err="1">
                <a:effectLst/>
                <a:latin typeface="Calibri" panose="020F0502020204030204" pitchFamily="34" charset="0"/>
                <a:ea typeface="Calibri" panose="020F0502020204030204" pitchFamily="34" charset="0"/>
                <a:cs typeface="Calibri" panose="020F0502020204030204" pitchFamily="34" charset="0"/>
              </a:rPr>
              <a:t>www.globaleducationlab.org</a:t>
            </a:r>
            <a:r>
              <a:rPr lang="en-US" sz="1800" dirty="0">
                <a:effectLst/>
                <a:latin typeface="Calibri" panose="020F0502020204030204" pitchFamily="34" charset="0"/>
                <a:ea typeface="Calibri" panose="020F0502020204030204" pitchFamily="34" charset="0"/>
                <a:cs typeface="Calibri" panose="020F0502020204030204" pitchFamily="34" charset="0"/>
              </a:rPr>
              <a:t>/portfolio/young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a:effectLst/>
                <a:latin typeface="Calibri" panose="020F0502020204030204" pitchFamily="34" charset="0"/>
                <a:ea typeface="Calibri" panose="020F0502020204030204" pitchFamily="34" charset="0"/>
                <a:cs typeface="Calibri" panose="020F0502020204030204" pitchFamily="34" charset="0"/>
              </a:rPr>
              <a:t> </a:t>
            </a:r>
            <a:r>
              <a:rPr lang="en-US" sz="1800" i="1">
                <a:effectLst/>
                <a:latin typeface="Calibri" panose="020F0502020204030204" pitchFamily="34" charset="0"/>
                <a:ea typeface="Calibri" panose="020F0502020204030204" pitchFamily="34" charset="0"/>
                <a:cs typeface="Calibri" panose="020F0502020204030204" pitchFamily="34" charset="0"/>
              </a:rPr>
              <a:t>This </a:t>
            </a:r>
            <a:r>
              <a:rPr lang="en-US" sz="1800" i="1" dirty="0">
                <a:effectLst/>
                <a:latin typeface="Calibri" panose="020F0502020204030204" pitchFamily="34" charset="0"/>
                <a:ea typeface="Calibri" panose="020F0502020204030204" pitchFamily="34" charset="0"/>
                <a:cs typeface="Calibri" panose="020F0502020204030204" pitchFamily="34" charset="0"/>
              </a:rPr>
              <a:t>material is based upon work that is supported by the National Institute of Food and Agriculture, U.S. Department of Agriculture, under award number 2019-70003-29092. Any opinions, findings, conclusions, or recommendations expressed in this publication are those of the author(s) and do not necessarily reflect the view of the U.S. Department of Agriculture.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40</a:t>
            </a:fld>
            <a:endParaRPr lang="en-US" dirty="0"/>
          </a:p>
        </p:txBody>
      </p:sp>
    </p:spTree>
    <p:extLst>
      <p:ext uri="{BB962C8B-B14F-4D97-AF65-F5344CB8AC3E}">
        <p14:creationId xmlns:p14="http://schemas.microsoft.com/office/powerpoint/2010/main" val="3771409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Let’s begin by learning about Crooked Creek Farms.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Symbol" pitchFamily="2" charset="2"/>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Crooked Creek Farms, owned and operated by Steve (Beaver) Yoder, is a stocker cattle and brood cow farm located in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Altha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Florida, about 50 miles from Panama City.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Symbol" pitchFamily="2" charset="2"/>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Between 1995 and 2013, Beaver Yoder transitioned from dairy farming into operating 500 acres of row crops and 800 acres of grazing land for his 900 head of beef cattle.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Symbol" pitchFamily="2" charset="2"/>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More recently, he has switched to solely focusing on running cow/calf pairs, preconditioned, and stocker beef cattle on grazing land he contracts with other area farmers and ranchers.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Calibri"/>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Now we will hear about how contractual grazing in the Florida Panhandle works for Beaver</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 now purchases un-weaned and weaned calves and older cattle to precondition in the fall. Beaver grazes them on harvested row crops and re-seeded winter forage fields throughout the winter until mid-spring, when he will sell those cattle and purchase again in the summer.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10"/>
          </p:nvPr>
        </p:nvSpPr>
        <p:spPr/>
        <p:txBody>
          <a:bodyPr/>
          <a:lstStyle/>
          <a:p>
            <a:fld id="{4CFFCBE9-1278-E947-8F2D-C2B74918CD0D}" type="slidenum">
              <a:rPr lang="en-US" smtClean="0"/>
              <a:t>4</a:t>
            </a:fld>
            <a:endParaRPr lang="en-US" dirty="0"/>
          </a:p>
        </p:txBody>
      </p:sp>
    </p:spTree>
    <p:extLst>
      <p:ext uri="{BB962C8B-B14F-4D97-AF65-F5344CB8AC3E}">
        <p14:creationId xmlns:p14="http://schemas.microsoft.com/office/powerpoint/2010/main" val="1886990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Crooked Creek Farms is in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Altha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 small town in Calhoun County, near Panama City Beach in the Florida Panhandle.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5</a:t>
            </a:fld>
            <a:endParaRPr lang="en-US" dirty="0"/>
          </a:p>
        </p:txBody>
      </p:sp>
    </p:spTree>
    <p:extLst>
      <p:ext uri="{BB962C8B-B14F-4D97-AF65-F5344CB8AC3E}">
        <p14:creationId xmlns:p14="http://schemas.microsoft.com/office/powerpoint/2010/main" val="2175226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Here are a few photos to show what Crook Creek Farms used to look like.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6</a:t>
            </a:fld>
            <a:endParaRPr lang="en-US" dirty="0"/>
          </a:p>
        </p:txBody>
      </p:sp>
    </p:spTree>
    <p:extLst>
      <p:ext uri="{BB962C8B-B14F-4D97-AF65-F5344CB8AC3E}">
        <p14:creationId xmlns:p14="http://schemas.microsoft.com/office/powerpoint/2010/main" val="2783681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What might be some challenges or benefits to grazing beef cattle in the Panhandle compared to other forms of livestock?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CFFCBE9-1278-E947-8F2D-C2B74918CD0D}" type="slidenum">
              <a:rPr lang="en-US" smtClean="0"/>
              <a:t>7</a:t>
            </a:fld>
            <a:endParaRPr lang="en-US" dirty="0"/>
          </a:p>
        </p:txBody>
      </p:sp>
    </p:spTree>
    <p:extLst>
      <p:ext uri="{BB962C8B-B14F-4D97-AF65-F5344CB8AC3E}">
        <p14:creationId xmlns:p14="http://schemas.microsoft.com/office/powerpoint/2010/main" val="2111077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Your homework is to describe how Crooked Creek Farms’ contractual grazing arrangements with row croppers work.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rPr>
              <a:t>You can listen to the entire video for additional information.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4CFFCBE9-1278-E947-8F2D-C2B74918CD0D}" type="slidenum">
              <a:rPr lang="en-US" smtClean="0"/>
              <a:t>8</a:t>
            </a:fld>
            <a:endParaRPr lang="en-US" dirty="0"/>
          </a:p>
        </p:txBody>
      </p:sp>
    </p:spTree>
    <p:extLst>
      <p:ext uri="{BB962C8B-B14F-4D97-AF65-F5344CB8AC3E}">
        <p14:creationId xmlns:p14="http://schemas.microsoft.com/office/powerpoint/2010/main" val="1802865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Let’s take a closer look at the damage and destruction Crook Creek Farms had to face.</a:t>
            </a:r>
            <a:r>
              <a:rPr lang="en-US" dirty="0">
                <a:effectLst/>
              </a:rPr>
              <a:t> </a:t>
            </a:r>
            <a:endParaRPr lang="en-US" dirty="0">
              <a:cs typeface="Calibri"/>
            </a:endParaRPr>
          </a:p>
        </p:txBody>
      </p:sp>
      <p:sp>
        <p:nvSpPr>
          <p:cNvPr id="4" name="Slide Number Placeholder 3"/>
          <p:cNvSpPr>
            <a:spLocks noGrp="1"/>
          </p:cNvSpPr>
          <p:nvPr>
            <p:ph type="sldNum" sz="quarter" idx="10"/>
          </p:nvPr>
        </p:nvSpPr>
        <p:spPr/>
        <p:txBody>
          <a:bodyPr/>
          <a:lstStyle/>
          <a:p>
            <a:fld id="{4CFFCBE9-1278-E947-8F2D-C2B74918CD0D}" type="slidenum">
              <a:rPr lang="en-US" smtClean="0"/>
              <a:t>9</a:t>
            </a:fld>
            <a:endParaRPr lang="en-US" dirty="0"/>
          </a:p>
        </p:txBody>
      </p:sp>
    </p:spTree>
    <p:extLst>
      <p:ext uri="{BB962C8B-B14F-4D97-AF65-F5344CB8AC3E}">
        <p14:creationId xmlns:p14="http://schemas.microsoft.com/office/powerpoint/2010/main" val="1971993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7403" y="3106536"/>
            <a:ext cx="10363200" cy="1470025"/>
          </a:xfrm>
        </p:spPr>
        <p:txBody>
          <a:bodyPr/>
          <a:lstStyle/>
          <a:p>
            <a:r>
              <a:rPr lang="en-US"/>
              <a:t>Click to edit Master title style</a:t>
            </a:r>
          </a:p>
        </p:txBody>
      </p:sp>
      <p:sp>
        <p:nvSpPr>
          <p:cNvPr id="3" name="Subtitle 2"/>
          <p:cNvSpPr>
            <a:spLocks noGrp="1"/>
          </p:cNvSpPr>
          <p:nvPr>
            <p:ph type="subTitle" idx="1"/>
          </p:nvPr>
        </p:nvSpPr>
        <p:spPr>
          <a:xfrm>
            <a:off x="627403" y="4865429"/>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p:cNvPicPr>
            <a:picLocks/>
          </p:cNvPicPr>
          <p:nvPr userDrawn="1"/>
        </p:nvPicPr>
        <p:blipFill rotWithShape="1">
          <a:blip r:embed="rId2">
            <a:extLst>
              <a:ext uri="{28A0092B-C50C-407E-A947-70E740481C1C}">
                <a14:useLocalDpi xmlns:a14="http://schemas.microsoft.com/office/drawing/2010/main"/>
              </a:ext>
            </a:extLst>
          </a:blip>
          <a:srcRect/>
          <a:stretch/>
        </p:blipFill>
        <p:spPr>
          <a:xfrm>
            <a:off x="3808237" y="42529"/>
            <a:ext cx="8229600" cy="3089787"/>
          </a:xfrm>
          <a:prstGeom prst="rect">
            <a:avLst/>
          </a:prstGeom>
        </p:spPr>
      </p:pic>
      <p:pic>
        <p:nvPicPr>
          <p:cNvPr id="8" name="Picture 7"/>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9278597" y="4981327"/>
            <a:ext cx="2286000" cy="1622400"/>
          </a:xfrm>
          <a:prstGeom prst="rect">
            <a:avLst/>
          </a:prstGeom>
        </p:spPr>
      </p:pic>
      <p:sp>
        <p:nvSpPr>
          <p:cNvPr id="9" name="Rectangle 8"/>
          <p:cNvSpPr/>
          <p:nvPr userDrawn="1"/>
        </p:nvSpPr>
        <p:spPr>
          <a:xfrm>
            <a:off x="0" y="2362200"/>
            <a:ext cx="12192000" cy="68580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63213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49A5C5-44C2-8D4F-8805-1587F337F6D0}" type="datetimeFigureOut">
              <a:rPr lang="en-US" smtClean="0"/>
              <a:t>10/4/22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5ED155-61F6-AE4A-A5AE-3C8D8BC3441C}" type="slidenum">
              <a:rPr lang="en-US" smtClean="0"/>
              <a:t>‹#›</a:t>
            </a:fld>
            <a:endParaRPr lang="en-US" dirty="0"/>
          </a:p>
        </p:txBody>
      </p:sp>
    </p:spTree>
    <p:extLst>
      <p:ext uri="{BB962C8B-B14F-4D97-AF65-F5344CB8AC3E}">
        <p14:creationId xmlns:p14="http://schemas.microsoft.com/office/powerpoint/2010/main" val="1530815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49A5C5-44C2-8D4F-8805-1587F337F6D0}" type="datetimeFigureOut">
              <a:rPr lang="en-US" smtClean="0"/>
              <a:t>10/4/22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5ED155-61F6-AE4A-A5AE-3C8D8BC3441C}" type="slidenum">
              <a:rPr lang="en-US" smtClean="0"/>
              <a:t>‹#›</a:t>
            </a:fld>
            <a:endParaRPr lang="en-US" dirty="0"/>
          </a:p>
        </p:txBody>
      </p:sp>
    </p:spTree>
    <p:extLst>
      <p:ext uri="{BB962C8B-B14F-4D97-AF65-F5344CB8AC3E}">
        <p14:creationId xmlns:p14="http://schemas.microsoft.com/office/powerpoint/2010/main" val="69590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478724"/>
            <a:ext cx="12192000" cy="12192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511402"/>
            <a:ext cx="10972800" cy="1143000"/>
          </a:xfrm>
        </p:spPr>
        <p:txBody>
          <a:bodyPr/>
          <a:lstStyle>
            <a:lvl1pPr algn="l">
              <a:defRPr b="1">
                <a:solidFill>
                  <a:schemeClr val="bg1">
                    <a:lumMod val="50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869251"/>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2" descr="C:\Users\amharder\Dropbox\Logos\Global Education Lab logo.tif"/>
          <p:cNvPicPr>
            <a:picLocks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296400" y="147186"/>
            <a:ext cx="2286000" cy="18714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2318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49A5C5-44C2-8D4F-8805-1587F337F6D0}" type="datetimeFigureOut">
              <a:rPr lang="en-US" smtClean="0"/>
              <a:t>10/4/22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5ED155-61F6-AE4A-A5AE-3C8D8BC3441C}" type="slidenum">
              <a:rPr lang="en-US" smtClean="0"/>
              <a:t>‹#›</a:t>
            </a:fld>
            <a:endParaRPr lang="en-US" dirty="0"/>
          </a:p>
        </p:txBody>
      </p:sp>
    </p:spTree>
    <p:extLst>
      <p:ext uri="{BB962C8B-B14F-4D97-AF65-F5344CB8AC3E}">
        <p14:creationId xmlns:p14="http://schemas.microsoft.com/office/powerpoint/2010/main" val="3703119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92241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241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0" y="478724"/>
            <a:ext cx="12192000" cy="12192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itle 1"/>
          <p:cNvSpPr txBox="1">
            <a:spLocks/>
          </p:cNvSpPr>
          <p:nvPr userDrawn="1"/>
        </p:nvSpPr>
        <p:spPr>
          <a:xfrm>
            <a:off x="609600" y="511402"/>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bg1">
                    <a:lumMod val="50000"/>
                  </a:schemeClr>
                </a:solidFill>
                <a:latin typeface="+mj-lt"/>
                <a:ea typeface="+mj-ea"/>
                <a:cs typeface="+mj-cs"/>
              </a:defRPr>
            </a:lvl1pPr>
          </a:lstStyle>
          <a:p>
            <a:r>
              <a:rPr lang="en-US" sz="4400" dirty="0"/>
              <a:t>Click to edit Master title style</a:t>
            </a:r>
          </a:p>
        </p:txBody>
      </p:sp>
      <p:pic>
        <p:nvPicPr>
          <p:cNvPr id="7" name="Picture 2" descr="C:\Users\amharder\Dropbox\Logos\Global Education Lab logo.tif">
            <a:extLst>
              <a:ext uri="{FF2B5EF4-FFF2-40B4-BE49-F238E27FC236}">
                <a16:creationId xmlns:a16="http://schemas.microsoft.com/office/drawing/2014/main" id="{0BC40A4D-8FB9-514C-89D8-D3E5FB5822A3}"/>
              </a:ext>
            </a:extLst>
          </p:cNvPr>
          <p:cNvPicPr>
            <a:picLocks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296400" y="147186"/>
            <a:ext cx="2286000" cy="18714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39185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49A5C5-44C2-8D4F-8805-1587F337F6D0}" type="datetimeFigureOut">
              <a:rPr lang="en-US" smtClean="0"/>
              <a:t>10/4/22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35ED155-61F6-AE4A-A5AE-3C8D8BC3441C}" type="slidenum">
              <a:rPr lang="en-US" smtClean="0"/>
              <a:t>‹#›</a:t>
            </a:fld>
            <a:endParaRPr lang="en-US" dirty="0"/>
          </a:p>
        </p:txBody>
      </p:sp>
    </p:spTree>
    <p:extLst>
      <p:ext uri="{BB962C8B-B14F-4D97-AF65-F5344CB8AC3E}">
        <p14:creationId xmlns:p14="http://schemas.microsoft.com/office/powerpoint/2010/main" val="1169451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49A5C5-44C2-8D4F-8805-1587F337F6D0}" type="datetimeFigureOut">
              <a:rPr lang="en-US" smtClean="0"/>
              <a:t>10/4/22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35ED155-61F6-AE4A-A5AE-3C8D8BC3441C}" type="slidenum">
              <a:rPr lang="en-US" smtClean="0"/>
              <a:t>‹#›</a:t>
            </a:fld>
            <a:endParaRPr lang="en-US" dirty="0"/>
          </a:p>
        </p:txBody>
      </p:sp>
    </p:spTree>
    <p:extLst>
      <p:ext uri="{BB962C8B-B14F-4D97-AF65-F5344CB8AC3E}">
        <p14:creationId xmlns:p14="http://schemas.microsoft.com/office/powerpoint/2010/main" val="1623135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49A5C5-44C2-8D4F-8805-1587F337F6D0}" type="datetimeFigureOut">
              <a:rPr lang="en-US" smtClean="0"/>
              <a:t>10/4/22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35ED155-61F6-AE4A-A5AE-3C8D8BC3441C}" type="slidenum">
              <a:rPr lang="en-US" smtClean="0"/>
              <a:t>‹#›</a:t>
            </a:fld>
            <a:endParaRPr lang="en-US" dirty="0"/>
          </a:p>
        </p:txBody>
      </p:sp>
    </p:spTree>
    <p:extLst>
      <p:ext uri="{BB962C8B-B14F-4D97-AF65-F5344CB8AC3E}">
        <p14:creationId xmlns:p14="http://schemas.microsoft.com/office/powerpoint/2010/main" val="1871871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49A5C5-44C2-8D4F-8805-1587F337F6D0}" type="datetimeFigureOut">
              <a:rPr lang="en-US" smtClean="0"/>
              <a:t>10/4/22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5ED155-61F6-AE4A-A5AE-3C8D8BC3441C}" type="slidenum">
              <a:rPr lang="en-US" smtClean="0"/>
              <a:t>‹#›</a:t>
            </a:fld>
            <a:endParaRPr lang="en-US" dirty="0"/>
          </a:p>
        </p:txBody>
      </p:sp>
    </p:spTree>
    <p:extLst>
      <p:ext uri="{BB962C8B-B14F-4D97-AF65-F5344CB8AC3E}">
        <p14:creationId xmlns:p14="http://schemas.microsoft.com/office/powerpoint/2010/main" val="2233768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49A5C5-44C2-8D4F-8805-1587F337F6D0}" type="datetimeFigureOut">
              <a:rPr lang="en-US" smtClean="0"/>
              <a:t>10/4/22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5ED155-61F6-AE4A-A5AE-3C8D8BC3441C}" type="slidenum">
              <a:rPr lang="en-US" smtClean="0"/>
              <a:t>‹#›</a:t>
            </a:fld>
            <a:endParaRPr lang="en-US" dirty="0"/>
          </a:p>
        </p:txBody>
      </p:sp>
    </p:spTree>
    <p:extLst>
      <p:ext uri="{BB962C8B-B14F-4D97-AF65-F5344CB8AC3E}">
        <p14:creationId xmlns:p14="http://schemas.microsoft.com/office/powerpoint/2010/main" val="3558353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9A5C5-44C2-8D4F-8805-1587F337F6D0}" type="datetimeFigureOut">
              <a:rPr lang="en-US" smtClean="0"/>
              <a:t>10/4/22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ED155-61F6-AE4A-A5AE-3C8D8BC3441C}" type="slidenum">
              <a:rPr lang="en-US" smtClean="0"/>
              <a:t>‹#›</a:t>
            </a:fld>
            <a:endParaRPr lang="en-US" dirty="0"/>
          </a:p>
        </p:txBody>
      </p:sp>
    </p:spTree>
    <p:extLst>
      <p:ext uri="{BB962C8B-B14F-4D97-AF65-F5344CB8AC3E}">
        <p14:creationId xmlns:p14="http://schemas.microsoft.com/office/powerpoint/2010/main" val="34420944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nhc.noaa.gov/archive/2018/al14/al142018.public_a.016.shtml?" TargetMode="External"/><Relationship Id="rId2" Type="http://schemas.openxmlformats.org/officeDocument/2006/relationships/hyperlink" Target="https://calhouncountygov.com/uploads/2020/09/draft-calhoun-county-long-term-recovery-plan.pdf" TargetMode="External"/><Relationship Id="rId1" Type="http://schemas.openxmlformats.org/officeDocument/2006/relationships/slideLayout" Target="../slideLayouts/slideLayout2.xml"/><Relationship Id="rId6" Type="http://schemas.openxmlformats.org/officeDocument/2006/relationships/hyperlink" Target="https://worldpopulationreview.com/us-cities/altha-fl-population" TargetMode="External"/><Relationship Id="rId5" Type="http://schemas.openxmlformats.org/officeDocument/2006/relationships/hyperlink" Target="https://www.usclimatedata.com/climate/panama-city/florida/united-states/usfl0392" TargetMode="External"/><Relationship Id="rId4" Type="http://schemas.openxmlformats.org/officeDocument/2006/relationships/hyperlink" Target="https://www.noaa.gov/media-release/hurricane-michael-upgraded-to-category-5-at-time-of-us-landfall"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s-JxMxGBHf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C13A-090F-754C-8223-8EA2661E7B16}"/>
              </a:ext>
            </a:extLst>
          </p:cNvPr>
          <p:cNvSpPr>
            <a:spLocks noGrp="1"/>
          </p:cNvSpPr>
          <p:nvPr>
            <p:ph type="ctrTitle"/>
          </p:nvPr>
        </p:nvSpPr>
        <p:spPr>
          <a:xfrm>
            <a:off x="1588006" y="131985"/>
            <a:ext cx="9015984" cy="1470025"/>
          </a:xfrm>
        </p:spPr>
        <p:txBody>
          <a:bodyPr>
            <a:noAutofit/>
          </a:bodyPr>
          <a:lstStyle/>
          <a:p>
            <a:r>
              <a:rPr lang="en-US" sz="3600" dirty="0"/>
              <a:t>The Case of Crooked Creek Farms and Hurricane Michael in the Florida Panhandle</a:t>
            </a:r>
          </a:p>
        </p:txBody>
      </p:sp>
      <p:sp>
        <p:nvSpPr>
          <p:cNvPr id="3" name="Subtitle 2">
            <a:extLst>
              <a:ext uri="{FF2B5EF4-FFF2-40B4-BE49-F238E27FC236}">
                <a16:creationId xmlns:a16="http://schemas.microsoft.com/office/drawing/2014/main" id="{678C2FC3-6445-714A-8CC4-5201ED57028E}"/>
              </a:ext>
            </a:extLst>
          </p:cNvPr>
          <p:cNvSpPr>
            <a:spLocks noGrp="1"/>
          </p:cNvSpPr>
          <p:nvPr>
            <p:ph type="subTitle" idx="1"/>
          </p:nvPr>
        </p:nvSpPr>
        <p:spPr>
          <a:xfrm>
            <a:off x="350624" y="4331764"/>
            <a:ext cx="3154576" cy="1152318"/>
          </a:xfrm>
        </p:spPr>
        <p:txBody>
          <a:bodyPr>
            <a:normAutofit fontScale="92500"/>
          </a:bodyPr>
          <a:lstStyle/>
          <a:p>
            <a:r>
              <a:rPr lang="en-US" sz="1800" dirty="0"/>
              <a:t>Heather Young, Graduate Student </a:t>
            </a:r>
          </a:p>
          <a:p>
            <a:r>
              <a:rPr lang="en-US" sz="1800" dirty="0"/>
              <a:t>Dr. J.C. Bunch, Professor</a:t>
            </a:r>
          </a:p>
          <a:p>
            <a:r>
              <a:rPr lang="en-US" sz="1800" dirty="0"/>
              <a:t>University of Florida</a:t>
            </a:r>
          </a:p>
          <a:p>
            <a:endParaRPr lang="en-US" dirty="0"/>
          </a:p>
        </p:txBody>
      </p:sp>
      <p:pic>
        <p:nvPicPr>
          <p:cNvPr id="7" name="Picture 6" descr="A picture containing grass, outdoor&#10;&#10;Description automatically generated">
            <a:extLst>
              <a:ext uri="{FF2B5EF4-FFF2-40B4-BE49-F238E27FC236}">
                <a16:creationId xmlns:a16="http://schemas.microsoft.com/office/drawing/2014/main" id="{45C5F1D1-B2DC-4140-BDCC-6AD25395E537}"/>
              </a:ext>
            </a:extLst>
          </p:cNvPr>
          <p:cNvPicPr>
            <a:picLocks noChangeAspect="1"/>
          </p:cNvPicPr>
          <p:nvPr/>
        </p:nvPicPr>
        <p:blipFill>
          <a:blip r:embed="rId3"/>
          <a:stretch>
            <a:fillRect/>
          </a:stretch>
        </p:blipFill>
        <p:spPr>
          <a:xfrm>
            <a:off x="3802834" y="3188049"/>
            <a:ext cx="4586332" cy="3439749"/>
          </a:xfrm>
          <a:prstGeom prst="rect">
            <a:avLst/>
          </a:prstGeom>
        </p:spPr>
      </p:pic>
    </p:spTree>
    <p:extLst>
      <p:ext uri="{BB962C8B-B14F-4D97-AF65-F5344CB8AC3E}">
        <p14:creationId xmlns:p14="http://schemas.microsoft.com/office/powerpoint/2010/main" val="3701721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Hurricane Michael</a:t>
            </a:r>
          </a:p>
        </p:txBody>
      </p:sp>
      <p:sp>
        <p:nvSpPr>
          <p:cNvPr id="3" name="Content Placeholder 2"/>
          <p:cNvSpPr>
            <a:spLocks noGrp="1"/>
          </p:cNvSpPr>
          <p:nvPr>
            <p:ph idx="1"/>
          </p:nvPr>
        </p:nvSpPr>
        <p:spPr>
          <a:xfrm>
            <a:off x="6542476" y="4928327"/>
            <a:ext cx="4849424" cy="1698624"/>
          </a:xfrm>
        </p:spPr>
        <p:txBody>
          <a:bodyPr vert="horz" lIns="91440" tIns="45720" rIns="91440" bIns="45720" rtlCol="0" anchor="t">
            <a:normAutofit/>
          </a:bodyPr>
          <a:lstStyle/>
          <a:p>
            <a:r>
              <a:rPr lang="en-US" sz="1800" dirty="0"/>
              <a:t>Formed October 7, 2018</a:t>
            </a:r>
          </a:p>
          <a:p>
            <a:r>
              <a:rPr lang="en-US" sz="1800" dirty="0"/>
              <a:t>Made landfall October 10</a:t>
            </a:r>
            <a:r>
              <a:rPr lang="en-US" sz="1800" baseline="30000" dirty="0"/>
              <a:t>th</a:t>
            </a:r>
            <a:r>
              <a:rPr lang="en-US" sz="1800" dirty="0"/>
              <a:t> </a:t>
            </a:r>
          </a:p>
          <a:p>
            <a:r>
              <a:rPr lang="en-US" sz="1800" dirty="0"/>
              <a:t>Category 5 Storm at landfall (160 mph winds)</a:t>
            </a:r>
          </a:p>
          <a:p>
            <a:r>
              <a:rPr lang="en-US" sz="1800" dirty="0"/>
              <a:t>9⎯14-foot storm surges on shorelines</a:t>
            </a:r>
          </a:p>
        </p:txBody>
      </p:sp>
      <p:grpSp>
        <p:nvGrpSpPr>
          <p:cNvPr id="7" name="Group 6">
            <a:extLst>
              <a:ext uri="{FF2B5EF4-FFF2-40B4-BE49-F238E27FC236}">
                <a16:creationId xmlns:a16="http://schemas.microsoft.com/office/drawing/2014/main" id="{9C9AD48B-6623-F748-A5B5-7CE9B54D0F13}"/>
              </a:ext>
            </a:extLst>
          </p:cNvPr>
          <p:cNvGrpSpPr/>
          <p:nvPr/>
        </p:nvGrpSpPr>
        <p:grpSpPr>
          <a:xfrm>
            <a:off x="6096000" y="2070989"/>
            <a:ext cx="5137461" cy="2729362"/>
            <a:chOff x="482600" y="1869251"/>
            <a:chExt cx="5137461" cy="2729362"/>
          </a:xfrm>
        </p:grpSpPr>
        <p:pic>
          <p:nvPicPr>
            <p:cNvPr id="5" name="Picture 4">
              <a:extLst>
                <a:ext uri="{FF2B5EF4-FFF2-40B4-BE49-F238E27FC236}">
                  <a16:creationId xmlns:a16="http://schemas.microsoft.com/office/drawing/2014/main" id="{E94DA315-0613-EF47-85C6-1DDB8853F080}"/>
                </a:ext>
              </a:extLst>
            </p:cNvPr>
            <p:cNvPicPr>
              <a:picLocks noChangeAspect="1"/>
            </p:cNvPicPr>
            <p:nvPr/>
          </p:nvPicPr>
          <p:blipFill>
            <a:blip r:embed="rId3"/>
            <a:stretch>
              <a:fillRect/>
            </a:stretch>
          </p:blipFill>
          <p:spPr>
            <a:xfrm>
              <a:off x="482600" y="1869251"/>
              <a:ext cx="5137461" cy="2440751"/>
            </a:xfrm>
            <a:prstGeom prst="rect">
              <a:avLst/>
            </a:prstGeom>
          </p:spPr>
        </p:pic>
        <p:sp>
          <p:nvSpPr>
            <p:cNvPr id="6" name="Rectangle 5">
              <a:extLst>
                <a:ext uri="{FF2B5EF4-FFF2-40B4-BE49-F238E27FC236}">
                  <a16:creationId xmlns:a16="http://schemas.microsoft.com/office/drawing/2014/main" id="{82001972-0245-CC4F-B833-771C393B628F}"/>
                </a:ext>
              </a:extLst>
            </p:cNvPr>
            <p:cNvSpPr/>
            <p:nvPr/>
          </p:nvSpPr>
          <p:spPr>
            <a:xfrm>
              <a:off x="1521291" y="4352392"/>
              <a:ext cx="4098770" cy="246221"/>
            </a:xfrm>
            <a:prstGeom prst="rect">
              <a:avLst/>
            </a:prstGeom>
          </p:spPr>
          <p:txBody>
            <a:bodyPr wrap="square">
              <a:spAutoFit/>
            </a:bodyPr>
            <a:lstStyle/>
            <a:p>
              <a:r>
                <a:rPr lang="en-US" sz="1000" dirty="0"/>
                <a:t>Image source: https://www.nhc.noaa.gov/data/tcr/AL142018_Michael.pdf</a:t>
              </a:r>
            </a:p>
          </p:txBody>
        </p:sp>
      </p:grpSp>
      <p:grpSp>
        <p:nvGrpSpPr>
          <p:cNvPr id="9" name="Group 8">
            <a:extLst>
              <a:ext uri="{FF2B5EF4-FFF2-40B4-BE49-F238E27FC236}">
                <a16:creationId xmlns:a16="http://schemas.microsoft.com/office/drawing/2014/main" id="{FAF419A8-5A84-5C4F-BF63-317A2F4D5F77}"/>
              </a:ext>
            </a:extLst>
          </p:cNvPr>
          <p:cNvGrpSpPr/>
          <p:nvPr/>
        </p:nvGrpSpPr>
        <p:grpSpPr>
          <a:xfrm>
            <a:off x="208639" y="2060321"/>
            <a:ext cx="5658762" cy="3701381"/>
            <a:chOff x="208639" y="2060321"/>
            <a:chExt cx="5658762" cy="3701381"/>
          </a:xfrm>
        </p:grpSpPr>
        <p:pic>
          <p:nvPicPr>
            <p:cNvPr id="1026" name="Picture 2" descr="article image">
              <a:extLst>
                <a:ext uri="{FF2B5EF4-FFF2-40B4-BE49-F238E27FC236}">
                  <a16:creationId xmlns:a16="http://schemas.microsoft.com/office/drawing/2014/main" id="{2CA9C0C1-909D-D148-91E5-B9E04F9191D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8639" y="2060321"/>
              <a:ext cx="5633397" cy="329907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670024C-B88B-7C4A-BED5-0C96D3F9F9E1}"/>
                </a:ext>
              </a:extLst>
            </p:cNvPr>
            <p:cNvSpPr/>
            <p:nvPr/>
          </p:nvSpPr>
          <p:spPr>
            <a:xfrm>
              <a:off x="253965" y="5361592"/>
              <a:ext cx="5613436" cy="400110"/>
            </a:xfrm>
            <a:prstGeom prst="rect">
              <a:avLst/>
            </a:prstGeom>
          </p:spPr>
          <p:txBody>
            <a:bodyPr wrap="square">
              <a:spAutoFit/>
            </a:bodyPr>
            <a:lstStyle/>
            <a:p>
              <a:r>
                <a:rPr lang="en-US" sz="1000" dirty="0"/>
                <a:t>Image source: https://www.wunderground.com/cat6/Potentially-Catastrophic-Hurricane-Michael-Nearing-Landfall-Florida-Panhandle</a:t>
              </a:r>
            </a:p>
          </p:txBody>
        </p:sp>
      </p:grpSp>
      <p:sp>
        <p:nvSpPr>
          <p:cNvPr id="10" name="TextBox 9">
            <a:extLst>
              <a:ext uri="{FF2B5EF4-FFF2-40B4-BE49-F238E27FC236}">
                <a16:creationId xmlns:a16="http://schemas.microsoft.com/office/drawing/2014/main" id="{DF3B9596-0C79-894C-843B-0771272B0AC4}"/>
              </a:ext>
            </a:extLst>
          </p:cNvPr>
          <p:cNvSpPr txBox="1"/>
          <p:nvPr/>
        </p:nvSpPr>
        <p:spPr>
          <a:xfrm>
            <a:off x="2387600" y="5953538"/>
            <a:ext cx="2767937" cy="369332"/>
          </a:xfrm>
          <a:prstGeom prst="rect">
            <a:avLst/>
          </a:prstGeom>
          <a:noFill/>
        </p:spPr>
        <p:txBody>
          <a:bodyPr wrap="none" rtlCol="0">
            <a:spAutoFit/>
          </a:bodyPr>
          <a:lstStyle/>
          <a:p>
            <a:r>
              <a:rPr lang="en-US" dirty="0"/>
              <a:t>Panama City Beach to Altha</a:t>
            </a:r>
          </a:p>
        </p:txBody>
      </p:sp>
      <p:cxnSp>
        <p:nvCxnSpPr>
          <p:cNvPr id="12" name="Straight Connector 11">
            <a:extLst>
              <a:ext uri="{FF2B5EF4-FFF2-40B4-BE49-F238E27FC236}">
                <a16:creationId xmlns:a16="http://schemas.microsoft.com/office/drawing/2014/main" id="{1FAB9882-0435-A444-860E-6A54A21BA6D3}"/>
              </a:ext>
            </a:extLst>
          </p:cNvPr>
          <p:cNvCxnSpPr>
            <a:cxnSpLocks/>
          </p:cNvCxnSpPr>
          <p:nvPr/>
        </p:nvCxnSpPr>
        <p:spPr>
          <a:xfrm flipV="1">
            <a:off x="8582628" y="3240912"/>
            <a:ext cx="144683" cy="13310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F21FEEC-FCD6-FA4F-B51C-8157270C1493}"/>
              </a:ext>
            </a:extLst>
          </p:cNvPr>
          <p:cNvCxnSpPr>
            <a:cxnSpLocks/>
            <a:stCxn id="10" idx="3"/>
          </p:cNvCxnSpPr>
          <p:nvPr/>
        </p:nvCxnSpPr>
        <p:spPr>
          <a:xfrm flipV="1">
            <a:off x="5155537" y="3483980"/>
            <a:ext cx="3328063" cy="26542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779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49B92-0DC7-4BEC-B9F4-C06540D4F646}"/>
              </a:ext>
            </a:extLst>
          </p:cNvPr>
          <p:cNvSpPr>
            <a:spLocks noGrp="1"/>
          </p:cNvSpPr>
          <p:nvPr>
            <p:ph type="title"/>
          </p:nvPr>
        </p:nvSpPr>
        <p:spPr/>
        <p:txBody>
          <a:bodyPr/>
          <a:lstStyle/>
          <a:p>
            <a:r>
              <a:rPr lang="en-US" dirty="0"/>
              <a:t>Post-Hurricane Photos</a:t>
            </a:r>
          </a:p>
        </p:txBody>
      </p:sp>
      <p:pic>
        <p:nvPicPr>
          <p:cNvPr id="9" name="Picture 8" descr="A picture containing grass, sky, outdoor, building&#10;&#10;Description automatically generated">
            <a:extLst>
              <a:ext uri="{FF2B5EF4-FFF2-40B4-BE49-F238E27FC236}">
                <a16:creationId xmlns:a16="http://schemas.microsoft.com/office/drawing/2014/main" id="{D389D90C-DDA6-4A30-ADFD-902A6DF6C1C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9599" y="2034622"/>
            <a:ext cx="3381779" cy="4509039"/>
          </a:xfrm>
          <a:prstGeom prst="rect">
            <a:avLst/>
          </a:prstGeom>
        </p:spPr>
      </p:pic>
      <p:pic>
        <p:nvPicPr>
          <p:cNvPr id="11" name="Picture 10" descr="A picture containing sky, outdoor, grass, building&#10;&#10;Description automatically generated">
            <a:extLst>
              <a:ext uri="{FF2B5EF4-FFF2-40B4-BE49-F238E27FC236}">
                <a16:creationId xmlns:a16="http://schemas.microsoft.com/office/drawing/2014/main" id="{06C8DEB7-EC91-40FD-A540-77D63655F39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788587" y="2236122"/>
            <a:ext cx="3079530" cy="4106040"/>
          </a:xfrm>
          <a:prstGeom prst="rect">
            <a:avLst/>
          </a:prstGeom>
        </p:spPr>
      </p:pic>
      <p:pic>
        <p:nvPicPr>
          <p:cNvPr id="19" name="Picture 18" descr="A picture containing grass, outdoor, sky, field&#10;&#10;Description automatically generated">
            <a:extLst>
              <a:ext uri="{FF2B5EF4-FFF2-40B4-BE49-F238E27FC236}">
                <a16:creationId xmlns:a16="http://schemas.microsoft.com/office/drawing/2014/main" id="{131BC32C-2064-4A83-A86D-CBFBADE6A23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366780" y="2771740"/>
            <a:ext cx="4046405" cy="3034804"/>
          </a:xfrm>
          <a:prstGeom prst="rect">
            <a:avLst/>
          </a:prstGeom>
        </p:spPr>
      </p:pic>
    </p:spTree>
    <p:extLst>
      <p:ext uri="{BB962C8B-B14F-4D97-AF65-F5344CB8AC3E}">
        <p14:creationId xmlns:p14="http://schemas.microsoft.com/office/powerpoint/2010/main" val="557175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49B92-0DC7-4BEC-B9F4-C06540D4F646}"/>
              </a:ext>
            </a:extLst>
          </p:cNvPr>
          <p:cNvSpPr>
            <a:spLocks noGrp="1"/>
          </p:cNvSpPr>
          <p:nvPr>
            <p:ph type="title"/>
          </p:nvPr>
        </p:nvSpPr>
        <p:spPr/>
        <p:txBody>
          <a:bodyPr/>
          <a:lstStyle/>
          <a:p>
            <a:r>
              <a:rPr lang="en-US" dirty="0"/>
              <a:t>Post-Hurricane Photos</a:t>
            </a:r>
          </a:p>
        </p:txBody>
      </p:sp>
      <p:pic>
        <p:nvPicPr>
          <p:cNvPr id="18" name="Picture 17" descr="A picture containing ground, outdoor, building&#10;&#10;Description automatically generated">
            <a:extLst>
              <a:ext uri="{FF2B5EF4-FFF2-40B4-BE49-F238E27FC236}">
                <a16:creationId xmlns:a16="http://schemas.microsoft.com/office/drawing/2014/main" id="{15404D10-2022-44B2-AFDB-E4F80DD6E37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904475" y="2430243"/>
            <a:ext cx="4677925" cy="3916355"/>
          </a:xfrm>
          <a:prstGeom prst="rect">
            <a:avLst/>
          </a:prstGeom>
        </p:spPr>
      </p:pic>
      <p:pic>
        <p:nvPicPr>
          <p:cNvPr id="20" name="Picture 19" descr="A tree next to a building&#10;&#10;Description automatically generated with medium confidence">
            <a:extLst>
              <a:ext uri="{FF2B5EF4-FFF2-40B4-BE49-F238E27FC236}">
                <a16:creationId xmlns:a16="http://schemas.microsoft.com/office/drawing/2014/main" id="{B82B5D77-A860-4CF5-8EFB-4A3CBE20FFF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9600" y="2430716"/>
            <a:ext cx="4925576" cy="3967980"/>
          </a:xfrm>
          <a:prstGeom prst="rect">
            <a:avLst/>
          </a:prstGeom>
        </p:spPr>
      </p:pic>
    </p:spTree>
    <p:extLst>
      <p:ext uri="{BB962C8B-B14F-4D97-AF65-F5344CB8AC3E}">
        <p14:creationId xmlns:p14="http://schemas.microsoft.com/office/powerpoint/2010/main" val="2088184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49B92-0DC7-4BEC-B9F4-C06540D4F646}"/>
              </a:ext>
            </a:extLst>
          </p:cNvPr>
          <p:cNvSpPr>
            <a:spLocks noGrp="1"/>
          </p:cNvSpPr>
          <p:nvPr>
            <p:ph type="title"/>
          </p:nvPr>
        </p:nvSpPr>
        <p:spPr/>
        <p:txBody>
          <a:bodyPr/>
          <a:lstStyle/>
          <a:p>
            <a:r>
              <a:rPr lang="en-US" dirty="0"/>
              <a:t>Post-Hurricane Photos</a:t>
            </a:r>
          </a:p>
        </p:txBody>
      </p:sp>
      <p:pic>
        <p:nvPicPr>
          <p:cNvPr id="5" name="Content Placeholder 4" descr="A picture containing outdoor, tree, grass, area&#10;&#10;Description automatically generated">
            <a:extLst>
              <a:ext uri="{FF2B5EF4-FFF2-40B4-BE49-F238E27FC236}">
                <a16:creationId xmlns:a16="http://schemas.microsoft.com/office/drawing/2014/main" id="{4C4CC9C1-B1AE-4A80-B9C6-58EF592B1C5D}"/>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454533" y="2762250"/>
            <a:ext cx="3781917" cy="2836438"/>
          </a:xfrm>
        </p:spPr>
      </p:pic>
      <p:pic>
        <p:nvPicPr>
          <p:cNvPr id="7" name="Picture 6" descr="A picture containing sky, outdoor, grass, field&#10;&#10;Description automatically generated">
            <a:extLst>
              <a:ext uri="{FF2B5EF4-FFF2-40B4-BE49-F238E27FC236}">
                <a16:creationId xmlns:a16="http://schemas.microsoft.com/office/drawing/2014/main" id="{D5815129-241A-43FD-A1D7-0C300DB4748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77162" y="2762250"/>
            <a:ext cx="3781917" cy="2836438"/>
          </a:xfrm>
          <a:prstGeom prst="rect">
            <a:avLst/>
          </a:prstGeom>
        </p:spPr>
      </p:pic>
      <p:pic>
        <p:nvPicPr>
          <p:cNvPr id="3" name="Picture 2">
            <a:extLst>
              <a:ext uri="{FF2B5EF4-FFF2-40B4-BE49-F238E27FC236}">
                <a16:creationId xmlns:a16="http://schemas.microsoft.com/office/drawing/2014/main" id="{724270EE-44EB-4F1C-8B47-F6BAFB9D48FF}"/>
              </a:ext>
            </a:extLst>
          </p:cNvPr>
          <p:cNvPicPr>
            <a:picLocks noChangeAspect="1"/>
          </p:cNvPicPr>
          <p:nvPr/>
        </p:nvPicPr>
        <p:blipFill>
          <a:blip r:embed="rId5"/>
          <a:stretch>
            <a:fillRect/>
          </a:stretch>
        </p:blipFill>
        <p:spPr>
          <a:xfrm>
            <a:off x="4540991" y="2044248"/>
            <a:ext cx="3420152" cy="4560203"/>
          </a:xfrm>
          <a:prstGeom prst="rect">
            <a:avLst/>
          </a:prstGeom>
        </p:spPr>
      </p:pic>
    </p:spTree>
    <p:extLst>
      <p:ext uri="{BB962C8B-B14F-4D97-AF65-F5344CB8AC3E}">
        <p14:creationId xmlns:p14="http://schemas.microsoft.com/office/powerpoint/2010/main" val="3347628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32D1D-4A72-497C-A987-4A743D75AD7C}"/>
              </a:ext>
            </a:extLst>
          </p:cNvPr>
          <p:cNvSpPr>
            <a:spLocks noGrp="1"/>
          </p:cNvSpPr>
          <p:nvPr>
            <p:ph type="title"/>
          </p:nvPr>
        </p:nvSpPr>
        <p:spPr/>
        <p:txBody>
          <a:bodyPr/>
          <a:lstStyle/>
          <a:p>
            <a:r>
              <a:rPr lang="en-US" dirty="0"/>
              <a:t>Post-Hurricane Photos</a:t>
            </a:r>
          </a:p>
        </p:txBody>
      </p:sp>
      <p:pic>
        <p:nvPicPr>
          <p:cNvPr id="13" name="Picture 12" descr="A picture containing outdoor, grass, tree, ground&#10;&#10;Description automatically generated">
            <a:extLst>
              <a:ext uri="{FF2B5EF4-FFF2-40B4-BE49-F238E27FC236}">
                <a16:creationId xmlns:a16="http://schemas.microsoft.com/office/drawing/2014/main" id="{197117E1-B8DC-41FE-95BB-60E307FEB26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5431" y="2696850"/>
            <a:ext cx="4171800" cy="3128850"/>
          </a:xfrm>
          <a:prstGeom prst="rect">
            <a:avLst/>
          </a:prstGeom>
        </p:spPr>
      </p:pic>
      <p:pic>
        <p:nvPicPr>
          <p:cNvPr id="15" name="Picture 14" descr="A road with trees on the side&#10;&#10;Description automatically generated with medium confidence">
            <a:extLst>
              <a:ext uri="{FF2B5EF4-FFF2-40B4-BE49-F238E27FC236}">
                <a16:creationId xmlns:a16="http://schemas.microsoft.com/office/drawing/2014/main" id="{FB4D9EB4-960E-4D2D-BFF1-B30BA5E7885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07431" y="2009850"/>
            <a:ext cx="3377138" cy="4502850"/>
          </a:xfrm>
          <a:prstGeom prst="rect">
            <a:avLst/>
          </a:prstGeom>
        </p:spPr>
      </p:pic>
      <p:pic>
        <p:nvPicPr>
          <p:cNvPr id="17" name="Picture 16" descr="A road with grass and trees on the side&#10;&#10;Description automatically generated with low confidence">
            <a:extLst>
              <a:ext uri="{FF2B5EF4-FFF2-40B4-BE49-F238E27FC236}">
                <a16:creationId xmlns:a16="http://schemas.microsoft.com/office/drawing/2014/main" id="{9CF19526-08FF-4F7F-A3B3-45E3F32CA7C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884769" y="2696850"/>
            <a:ext cx="4171800" cy="3128850"/>
          </a:xfrm>
          <a:prstGeom prst="rect">
            <a:avLst/>
          </a:prstGeom>
        </p:spPr>
      </p:pic>
    </p:spTree>
    <p:extLst>
      <p:ext uri="{BB962C8B-B14F-4D97-AF65-F5344CB8AC3E}">
        <p14:creationId xmlns:p14="http://schemas.microsoft.com/office/powerpoint/2010/main" val="4264541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49B92-0DC7-4BEC-B9F4-C06540D4F646}"/>
              </a:ext>
            </a:extLst>
          </p:cNvPr>
          <p:cNvSpPr>
            <a:spLocks noGrp="1"/>
          </p:cNvSpPr>
          <p:nvPr>
            <p:ph type="title"/>
          </p:nvPr>
        </p:nvSpPr>
        <p:spPr/>
        <p:txBody>
          <a:bodyPr/>
          <a:lstStyle/>
          <a:p>
            <a:r>
              <a:rPr lang="en-US" dirty="0"/>
              <a:t>Post-Hurricane Photos</a:t>
            </a:r>
          </a:p>
        </p:txBody>
      </p:sp>
      <p:pic>
        <p:nvPicPr>
          <p:cNvPr id="13" name="Picture 12" descr="A gravel road with trees on either side of it&#10;&#10;Description automatically generated with medium confidence">
            <a:extLst>
              <a:ext uri="{FF2B5EF4-FFF2-40B4-BE49-F238E27FC236}">
                <a16:creationId xmlns:a16="http://schemas.microsoft.com/office/drawing/2014/main" id="{52092090-A42E-4ABC-8A29-3C1FA5CBCB4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9476" y="2171700"/>
            <a:ext cx="3131174" cy="4174898"/>
          </a:xfrm>
          <a:prstGeom prst="rect">
            <a:avLst/>
          </a:prstGeom>
        </p:spPr>
      </p:pic>
      <p:pic>
        <p:nvPicPr>
          <p:cNvPr id="15" name="Picture 14" descr="A picture containing outdoor, sky, grass, field&#10;&#10;Description automatically generated">
            <a:extLst>
              <a:ext uri="{FF2B5EF4-FFF2-40B4-BE49-F238E27FC236}">
                <a16:creationId xmlns:a16="http://schemas.microsoft.com/office/drawing/2014/main" id="{593DE1F2-74C3-41F9-B7F5-F2CAA016CBD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671352" y="2171700"/>
            <a:ext cx="3131174" cy="4174898"/>
          </a:xfrm>
          <a:prstGeom prst="rect">
            <a:avLst/>
          </a:prstGeom>
        </p:spPr>
      </p:pic>
      <p:pic>
        <p:nvPicPr>
          <p:cNvPr id="6" name="Picture 5">
            <a:extLst>
              <a:ext uri="{FF2B5EF4-FFF2-40B4-BE49-F238E27FC236}">
                <a16:creationId xmlns:a16="http://schemas.microsoft.com/office/drawing/2014/main" id="{2B60EF57-A678-4426-989B-F827C6C2582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601679" y="2186724"/>
            <a:ext cx="4988643" cy="4144849"/>
          </a:xfrm>
          <a:prstGeom prst="rect">
            <a:avLst/>
          </a:prstGeom>
        </p:spPr>
      </p:pic>
    </p:spTree>
    <p:extLst>
      <p:ext uri="{BB962C8B-B14F-4D97-AF65-F5344CB8AC3E}">
        <p14:creationId xmlns:p14="http://schemas.microsoft.com/office/powerpoint/2010/main" val="3542935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CB80D-4316-4AFC-B2E0-8804D33758CB}"/>
              </a:ext>
            </a:extLst>
          </p:cNvPr>
          <p:cNvSpPr>
            <a:spLocks noGrp="1"/>
          </p:cNvSpPr>
          <p:nvPr>
            <p:ph type="title"/>
          </p:nvPr>
        </p:nvSpPr>
        <p:spPr/>
        <p:txBody>
          <a:bodyPr>
            <a:normAutofit/>
          </a:bodyPr>
          <a:lstStyle/>
          <a:p>
            <a:r>
              <a:rPr lang="en-US" dirty="0"/>
              <a:t>Post-Hurricane Photos</a:t>
            </a:r>
          </a:p>
        </p:txBody>
      </p:sp>
      <p:pic>
        <p:nvPicPr>
          <p:cNvPr id="7" name="Picture 6" descr="A picture containing grass, outdoor, tree, sky&#10;&#10;Description automatically generated">
            <a:extLst>
              <a:ext uri="{FF2B5EF4-FFF2-40B4-BE49-F238E27FC236}">
                <a16:creationId xmlns:a16="http://schemas.microsoft.com/office/drawing/2014/main" id="{51DFDBCC-5415-41EB-B4EA-781B3354C62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26845" y="2072954"/>
            <a:ext cx="5719661" cy="4289746"/>
          </a:xfrm>
          <a:prstGeom prst="rect">
            <a:avLst/>
          </a:prstGeom>
        </p:spPr>
      </p:pic>
      <p:pic>
        <p:nvPicPr>
          <p:cNvPr id="8" name="Picture 7" descr="A fallen tree on the side of a road&#10;&#10;Description automatically generated with medium confidence">
            <a:extLst>
              <a:ext uri="{FF2B5EF4-FFF2-40B4-BE49-F238E27FC236}">
                <a16:creationId xmlns:a16="http://schemas.microsoft.com/office/drawing/2014/main" id="{DF1D73C6-C9DA-40C2-844A-0048DF0C473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5494" y="2072954"/>
            <a:ext cx="5714609" cy="4285957"/>
          </a:xfrm>
          <a:prstGeom prst="rect">
            <a:avLst/>
          </a:prstGeom>
        </p:spPr>
      </p:pic>
    </p:spTree>
    <p:extLst>
      <p:ext uri="{BB962C8B-B14F-4D97-AF65-F5344CB8AC3E}">
        <p14:creationId xmlns:p14="http://schemas.microsoft.com/office/powerpoint/2010/main" val="3228393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CB80D-4316-4AFC-B2E0-8804D33758CB}"/>
              </a:ext>
            </a:extLst>
          </p:cNvPr>
          <p:cNvSpPr>
            <a:spLocks noGrp="1"/>
          </p:cNvSpPr>
          <p:nvPr>
            <p:ph type="title"/>
          </p:nvPr>
        </p:nvSpPr>
        <p:spPr/>
        <p:txBody>
          <a:bodyPr>
            <a:normAutofit/>
          </a:bodyPr>
          <a:lstStyle/>
          <a:p>
            <a:r>
              <a:rPr lang="en-US" dirty="0"/>
              <a:t>Post-Hurricane Photos</a:t>
            </a:r>
          </a:p>
        </p:txBody>
      </p:sp>
      <p:pic>
        <p:nvPicPr>
          <p:cNvPr id="4" name="Content Placeholder 3" descr="A picture containing outdoor, grass, sky, tree&#10;&#10;Description automatically generated">
            <a:extLst>
              <a:ext uri="{FF2B5EF4-FFF2-40B4-BE49-F238E27FC236}">
                <a16:creationId xmlns:a16="http://schemas.microsoft.com/office/drawing/2014/main" id="{0F1F33A4-011C-4FE6-BD2D-E0CFC0D26503}"/>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275166" y="2177598"/>
            <a:ext cx="5554133" cy="4165600"/>
          </a:xfrm>
          <a:prstGeom prst="rect">
            <a:avLst/>
          </a:prstGeom>
        </p:spPr>
      </p:pic>
      <p:pic>
        <p:nvPicPr>
          <p:cNvPr id="5" name="Picture 4" descr="A picture containing outdoor, grass, tree, sky&#10;&#10;Description automatically generated">
            <a:extLst>
              <a:ext uri="{FF2B5EF4-FFF2-40B4-BE49-F238E27FC236}">
                <a16:creationId xmlns:a16="http://schemas.microsoft.com/office/drawing/2014/main" id="{059F55C0-653C-47BE-940B-00A8580CDE0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62703" y="2177598"/>
            <a:ext cx="5554134" cy="4165601"/>
          </a:xfrm>
          <a:prstGeom prst="rect">
            <a:avLst/>
          </a:prstGeom>
        </p:spPr>
      </p:pic>
    </p:spTree>
    <p:extLst>
      <p:ext uri="{BB962C8B-B14F-4D97-AF65-F5344CB8AC3E}">
        <p14:creationId xmlns:p14="http://schemas.microsoft.com/office/powerpoint/2010/main" val="4257344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42DD-E10B-494B-8742-AC28A5AB1275}"/>
              </a:ext>
            </a:extLst>
          </p:cNvPr>
          <p:cNvSpPr>
            <a:spLocks noGrp="1"/>
          </p:cNvSpPr>
          <p:nvPr>
            <p:ph type="title"/>
          </p:nvPr>
        </p:nvSpPr>
        <p:spPr/>
        <p:txBody>
          <a:bodyPr/>
          <a:lstStyle/>
          <a:p>
            <a:r>
              <a:rPr lang="en-US" dirty="0"/>
              <a:t>Post-Hurricane Photos</a:t>
            </a:r>
          </a:p>
        </p:txBody>
      </p:sp>
      <p:pic>
        <p:nvPicPr>
          <p:cNvPr id="5" name="Picture 4" descr="A picture containing tree, outdoor, grass, mammal&#10;&#10;Description automatically generated">
            <a:extLst>
              <a:ext uri="{FF2B5EF4-FFF2-40B4-BE49-F238E27FC236}">
                <a16:creationId xmlns:a16="http://schemas.microsoft.com/office/drawing/2014/main" id="{8A2BBDAE-57E9-4C9F-AE00-60A278716EB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81050" y="1819246"/>
            <a:ext cx="3586163" cy="4781550"/>
          </a:xfrm>
          <a:prstGeom prst="rect">
            <a:avLst/>
          </a:prstGeom>
        </p:spPr>
      </p:pic>
      <p:pic>
        <p:nvPicPr>
          <p:cNvPr id="7" name="Picture 6" descr="A picture containing grass, sky, outdoor, building&#10;&#10;Description automatically generated">
            <a:extLst>
              <a:ext uri="{FF2B5EF4-FFF2-40B4-BE49-F238E27FC236}">
                <a16:creationId xmlns:a16="http://schemas.microsoft.com/office/drawing/2014/main" id="{DF5C1509-E53F-4E38-8CF2-5F32EB90356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47469" y="2073444"/>
            <a:ext cx="5697539" cy="4273154"/>
          </a:xfrm>
          <a:prstGeom prst="rect">
            <a:avLst/>
          </a:prstGeom>
        </p:spPr>
      </p:pic>
    </p:spTree>
    <p:extLst>
      <p:ext uri="{BB962C8B-B14F-4D97-AF65-F5344CB8AC3E}">
        <p14:creationId xmlns:p14="http://schemas.microsoft.com/office/powerpoint/2010/main" val="3622205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Situation</a:t>
            </a:r>
          </a:p>
        </p:txBody>
      </p:sp>
      <p:sp>
        <p:nvSpPr>
          <p:cNvPr id="3" name="Content Placeholder 2"/>
          <p:cNvSpPr>
            <a:spLocks noGrp="1"/>
          </p:cNvSpPr>
          <p:nvPr>
            <p:ph idx="1"/>
          </p:nvPr>
        </p:nvSpPr>
        <p:spPr/>
        <p:txBody>
          <a:bodyPr vert="horz" lIns="91440" tIns="45720" rIns="91440" bIns="45720" rtlCol="0" anchor="t">
            <a:normAutofit lnSpcReduction="10000"/>
          </a:bodyPr>
          <a:lstStyle/>
          <a:p>
            <a:r>
              <a:rPr lang="en-US" dirty="0">
                <a:cs typeface="Calibri"/>
              </a:rPr>
              <a:t>Chose to stay and not evacuate</a:t>
            </a:r>
          </a:p>
          <a:p>
            <a:pPr lvl="1"/>
            <a:r>
              <a:rPr lang="en-US" dirty="0">
                <a:cs typeface="Calibri"/>
              </a:rPr>
              <a:t>No guarantee he would have been able to get back to the farm</a:t>
            </a:r>
          </a:p>
          <a:p>
            <a:pPr lvl="1"/>
            <a:r>
              <a:rPr lang="en-US" dirty="0">
                <a:cs typeface="Calibri"/>
              </a:rPr>
              <a:t>Had cattle to feed and water regardless of damage</a:t>
            </a:r>
          </a:p>
          <a:p>
            <a:r>
              <a:rPr lang="en-US" dirty="0">
                <a:cs typeface="Calibri"/>
              </a:rPr>
              <a:t>Relocated 800 head to farm in Alabama</a:t>
            </a:r>
          </a:p>
          <a:p>
            <a:r>
              <a:rPr lang="en-US" dirty="0">
                <a:cs typeface="Calibri"/>
              </a:rPr>
              <a:t>Fences, pastures, cattle management areas needed repair</a:t>
            </a:r>
          </a:p>
          <a:p>
            <a:r>
              <a:rPr lang="en-US" dirty="0">
                <a:cs typeface="Calibri"/>
              </a:rPr>
              <a:t>Financial setbacks, governmental miscommunications or the lack of communication</a:t>
            </a:r>
          </a:p>
          <a:p>
            <a:pPr lvl="1"/>
            <a:r>
              <a:rPr lang="en-US" dirty="0">
                <a:cs typeface="Calibri"/>
              </a:rPr>
              <a:t>Required strong dependance upon community support and helping each other</a:t>
            </a:r>
            <a:endParaRPr lang="en-US" dirty="0"/>
          </a:p>
        </p:txBody>
      </p:sp>
    </p:spTree>
    <p:extLst>
      <p:ext uri="{BB962C8B-B14F-4D97-AF65-F5344CB8AC3E}">
        <p14:creationId xmlns:p14="http://schemas.microsoft.com/office/powerpoint/2010/main" val="498608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dirty="0"/>
              <a:t>Upon completion of this case study students will be able to:</a:t>
            </a:r>
          </a:p>
          <a:p>
            <a:pPr marR="0">
              <a:spcBef>
                <a:spcPts val="600"/>
              </a:spcBef>
              <a:spcAft>
                <a:spcPts val="600"/>
              </a:spcAf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Describe issues related to managing a beef cattle operation during and after a natural disaster.</a:t>
            </a: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marR="0">
              <a:spcBef>
                <a:spcPts val="600"/>
              </a:spcBef>
              <a:spcAft>
                <a:spcPts val="600"/>
              </a:spcAf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Discuss leadership issues related to managing a beef cattle operation after being impacted by a natural disaster.</a:t>
            </a: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marR="0">
              <a:spcBef>
                <a:spcPts val="600"/>
              </a:spcBef>
              <a:spcAft>
                <a:spcPts val="600"/>
              </a:spcAf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 an emergency management plan for Crooked Creek Farms.</a:t>
            </a: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marR="0">
              <a:spcBef>
                <a:spcPts val="600"/>
              </a:spcBef>
              <a:spcAft>
                <a:spcPts val="600"/>
              </a:spcAft>
            </a:pPr>
            <a:r>
              <a:rPr lang="en-US" sz="2800" dirty="0">
                <a:solidFill>
                  <a:srgbClr val="000000"/>
                </a:solidFill>
                <a:effectLst/>
                <a:latin typeface="Calibri" panose="020F0502020204030204" pitchFamily="34" charset="0"/>
                <a:ea typeface="Times New Roman" panose="02020603050405020304" pitchFamily="18" charset="0"/>
              </a:rPr>
              <a:t>Identify examples of the resiliency of those within the agricultural industry whom a natural disaster has impacted.</a:t>
            </a:r>
            <a:endParaRPr lang="en-US" sz="2800" dirty="0"/>
          </a:p>
        </p:txBody>
      </p:sp>
    </p:spTree>
    <p:extLst>
      <p:ext uri="{BB962C8B-B14F-4D97-AF65-F5344CB8AC3E}">
        <p14:creationId xmlns:p14="http://schemas.microsoft.com/office/powerpoint/2010/main" val="3611673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4C297-0044-AC45-8694-4A131A507CC1}"/>
              </a:ext>
            </a:extLst>
          </p:cNvPr>
          <p:cNvSpPr>
            <a:spLocks noGrp="1"/>
          </p:cNvSpPr>
          <p:nvPr>
            <p:ph type="title"/>
          </p:nvPr>
        </p:nvSpPr>
        <p:spPr/>
        <p:txBody>
          <a:bodyPr/>
          <a:lstStyle/>
          <a:p>
            <a:r>
              <a:rPr lang="en-US" dirty="0"/>
              <a:t>Long-term &amp; Short-term Focus</a:t>
            </a:r>
          </a:p>
        </p:txBody>
      </p:sp>
      <p:sp>
        <p:nvSpPr>
          <p:cNvPr id="3" name="Content Placeholder 2">
            <a:extLst>
              <a:ext uri="{FF2B5EF4-FFF2-40B4-BE49-F238E27FC236}">
                <a16:creationId xmlns:a16="http://schemas.microsoft.com/office/drawing/2014/main" id="{CD946616-5B9E-DC4E-A130-D794CC0F928F}"/>
              </a:ext>
            </a:extLst>
          </p:cNvPr>
          <p:cNvSpPr>
            <a:spLocks noGrp="1"/>
          </p:cNvSpPr>
          <p:nvPr>
            <p:ph idx="1"/>
          </p:nvPr>
        </p:nvSpPr>
        <p:spPr/>
        <p:txBody>
          <a:bodyPr/>
          <a:lstStyle/>
          <a:p>
            <a:r>
              <a:rPr lang="en-US" dirty="0"/>
              <a:t>Re-thinking operation management plan, equipment, fence &amp; animal handling designs</a:t>
            </a:r>
          </a:p>
          <a:p>
            <a:pPr lvl="1"/>
            <a:r>
              <a:rPr lang="en-US" dirty="0"/>
              <a:t>Electricity sources </a:t>
            </a:r>
          </a:p>
          <a:p>
            <a:pPr lvl="1"/>
            <a:r>
              <a:rPr lang="en-US" dirty="0"/>
              <a:t>Fencing/pasture layout &amp; supply availability </a:t>
            </a:r>
          </a:p>
          <a:p>
            <a:pPr lvl="1"/>
            <a:r>
              <a:rPr lang="en-US" dirty="0"/>
              <a:t>Surface water availability</a:t>
            </a:r>
          </a:p>
          <a:p>
            <a:pPr marL="0" indent="0">
              <a:buNone/>
            </a:pPr>
            <a:endParaRPr lang="en-US" dirty="0"/>
          </a:p>
          <a:p>
            <a:pPr marL="0" indent="0" algn="ctr">
              <a:buNone/>
            </a:pPr>
            <a:r>
              <a:rPr lang="en-US" dirty="0"/>
              <a:t>“Minimize your risk, minimize your risk, minimize your risk” </a:t>
            </a:r>
            <a:br>
              <a:rPr lang="en-US" dirty="0"/>
            </a:br>
            <a:r>
              <a:rPr lang="en-US" dirty="0"/>
              <a:t>(B. Yoder).</a:t>
            </a:r>
          </a:p>
        </p:txBody>
      </p:sp>
    </p:spTree>
    <p:extLst>
      <p:ext uri="{BB962C8B-B14F-4D97-AF65-F5344CB8AC3E}">
        <p14:creationId xmlns:p14="http://schemas.microsoft.com/office/powerpoint/2010/main" val="1522369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D48B3-D9C9-024A-A473-7EA17547A9D6}"/>
              </a:ext>
            </a:extLst>
          </p:cNvPr>
          <p:cNvSpPr>
            <a:spLocks noGrp="1"/>
          </p:cNvSpPr>
          <p:nvPr>
            <p:ph type="title"/>
          </p:nvPr>
        </p:nvSpPr>
        <p:spPr/>
        <p:txBody>
          <a:bodyPr/>
          <a:lstStyle/>
          <a:p>
            <a:r>
              <a:rPr lang="en-US" dirty="0"/>
              <a:t>Leadership Challenges</a:t>
            </a:r>
          </a:p>
        </p:txBody>
      </p:sp>
      <p:sp>
        <p:nvSpPr>
          <p:cNvPr id="3" name="Content Placeholder 2">
            <a:extLst>
              <a:ext uri="{FF2B5EF4-FFF2-40B4-BE49-F238E27FC236}">
                <a16:creationId xmlns:a16="http://schemas.microsoft.com/office/drawing/2014/main" id="{34F4AB9C-8B2E-7D45-9B61-E521D2120036}"/>
              </a:ext>
            </a:extLst>
          </p:cNvPr>
          <p:cNvSpPr>
            <a:spLocks noGrp="1"/>
          </p:cNvSpPr>
          <p:nvPr>
            <p:ph idx="1"/>
          </p:nvPr>
        </p:nvSpPr>
        <p:spPr/>
        <p:txBody>
          <a:bodyPr>
            <a:normAutofit/>
          </a:bodyPr>
          <a:lstStyle/>
          <a:p>
            <a:r>
              <a:rPr lang="en-US" dirty="0"/>
              <a:t>Fast thinking and quality decision-making required</a:t>
            </a:r>
          </a:p>
          <a:p>
            <a:r>
              <a:rPr lang="en-US" dirty="0"/>
              <a:t>Most stressful moment of many people’s lives</a:t>
            </a:r>
          </a:p>
          <a:p>
            <a:r>
              <a:rPr lang="en-US" dirty="0"/>
              <a:t>Long-term and short-term impact of those decisions</a:t>
            </a:r>
          </a:p>
          <a:p>
            <a:r>
              <a:rPr lang="en-US" dirty="0"/>
              <a:t>Maintaining order and command </a:t>
            </a:r>
          </a:p>
          <a:p>
            <a:r>
              <a:rPr lang="en-US" dirty="0"/>
              <a:t>Implementing lived experiences </a:t>
            </a:r>
          </a:p>
        </p:txBody>
      </p:sp>
    </p:spTree>
    <p:extLst>
      <p:ext uri="{BB962C8B-B14F-4D97-AF65-F5344CB8AC3E}">
        <p14:creationId xmlns:p14="http://schemas.microsoft.com/office/powerpoint/2010/main" val="796125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Frames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dirty="0"/>
              <a:t>Bolman and Deal (2013) Leadership Frames</a:t>
            </a:r>
          </a:p>
          <a:p>
            <a:pPr marL="0" indent="0">
              <a:buNone/>
            </a:pPr>
            <a:endParaRPr lang="en-US" dirty="0"/>
          </a:p>
          <a:p>
            <a:r>
              <a:rPr lang="en-US" dirty="0">
                <a:cs typeface="Calibri"/>
              </a:rPr>
              <a:t>Symbolic</a:t>
            </a:r>
          </a:p>
          <a:p>
            <a:r>
              <a:rPr lang="en-US" dirty="0"/>
              <a:t>Political</a:t>
            </a:r>
          </a:p>
          <a:p>
            <a:r>
              <a:rPr lang="en-US" dirty="0"/>
              <a:t>Human Resources</a:t>
            </a:r>
          </a:p>
          <a:p>
            <a:r>
              <a:rPr lang="en-US" dirty="0"/>
              <a:t>Structural</a:t>
            </a:r>
            <a:endParaRPr lang="en-US" dirty="0">
              <a:cs typeface="Calibri"/>
            </a:endParaRPr>
          </a:p>
          <a:p>
            <a:endParaRPr lang="en-US" u="sng" dirty="0">
              <a:cs typeface="Calibri"/>
            </a:endParaRPr>
          </a:p>
          <a:p>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3412775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Symbolic Frame</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t>Aftermath still visible today</a:t>
            </a:r>
          </a:p>
          <a:p>
            <a:pPr lvl="1"/>
            <a:r>
              <a:rPr lang="en-US" dirty="0"/>
              <a:t>Cleanup, rebuilding, demolition, abandoned </a:t>
            </a:r>
          </a:p>
          <a:p>
            <a:r>
              <a:rPr lang="en-US" dirty="0"/>
              <a:t>Lasting physical &amp; emotional impacts </a:t>
            </a:r>
          </a:p>
          <a:p>
            <a:pPr lvl="1"/>
            <a:r>
              <a:rPr lang="en-US" dirty="0"/>
              <a:t>Difficult, life-altering decisions being made to fix or sell</a:t>
            </a:r>
          </a:p>
          <a:p>
            <a:pPr lvl="1"/>
            <a:r>
              <a:rPr lang="en-US" dirty="0"/>
              <a:t>Guilt, shame, failure, disappointment</a:t>
            </a:r>
          </a:p>
          <a:p>
            <a:r>
              <a:rPr lang="en-US" dirty="0"/>
              <a:t>Independent &amp; self-sufficient people</a:t>
            </a:r>
          </a:p>
          <a:p>
            <a:r>
              <a:rPr lang="en-US" dirty="0"/>
              <a:t>Faith, family, friends, encouragement, willingness, resilience </a:t>
            </a:r>
          </a:p>
          <a:p>
            <a:pPr marL="0" indent="0">
              <a:buNone/>
            </a:pPr>
            <a:endParaRPr lang="en-US" dirty="0"/>
          </a:p>
          <a:p>
            <a:pPr marL="0" indent="0" algn="ctr">
              <a:buNone/>
            </a:pPr>
            <a:r>
              <a:rPr lang="en-US" dirty="0"/>
              <a:t>“Even after the buildings are repaired/replaced/rebuilt the scars the trees bear will forever be a reminder of what happened. The youth pass by those scars everyday on their way to and from school, some were not even alive when Michael went through but see the damages and just don’t understand” (Yoder). </a:t>
            </a:r>
          </a:p>
        </p:txBody>
      </p:sp>
    </p:spTree>
    <p:extLst>
      <p:ext uri="{BB962C8B-B14F-4D97-AF65-F5344CB8AC3E}">
        <p14:creationId xmlns:p14="http://schemas.microsoft.com/office/powerpoint/2010/main" val="4012870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Political Frame</a:t>
            </a:r>
          </a:p>
        </p:txBody>
      </p:sp>
      <p:sp>
        <p:nvSpPr>
          <p:cNvPr id="3" name="Content Placeholder 2"/>
          <p:cNvSpPr>
            <a:spLocks noGrp="1"/>
          </p:cNvSpPr>
          <p:nvPr>
            <p:ph idx="1"/>
          </p:nvPr>
        </p:nvSpPr>
        <p:spPr/>
        <p:txBody>
          <a:bodyPr vert="horz" lIns="91440" tIns="45720" rIns="91440" bIns="45720" rtlCol="0" anchor="t">
            <a:normAutofit fontScale="85000" lnSpcReduction="20000"/>
          </a:bodyPr>
          <a:lstStyle/>
          <a:p>
            <a:r>
              <a:rPr lang="en-US" dirty="0">
                <a:cs typeface="Calibri"/>
              </a:rPr>
              <a:t>Frustrations with distribution and availability of emergency supplies and monetary aid</a:t>
            </a:r>
          </a:p>
          <a:p>
            <a:r>
              <a:rPr lang="en-US" dirty="0">
                <a:cs typeface="Calibri"/>
              </a:rPr>
              <a:t>Cattlemen’s Association</a:t>
            </a:r>
          </a:p>
          <a:p>
            <a:pPr lvl="1"/>
            <a:r>
              <a:rPr lang="en-US" dirty="0">
                <a:cs typeface="Calibri"/>
              </a:rPr>
              <a:t>Delivered pallets of bottled water before state or government could help</a:t>
            </a:r>
          </a:p>
          <a:p>
            <a:r>
              <a:rPr lang="en-US" dirty="0">
                <a:cs typeface="Calibri"/>
              </a:rPr>
              <a:t>Farm Bureau</a:t>
            </a:r>
          </a:p>
          <a:p>
            <a:r>
              <a:rPr lang="en-US" dirty="0">
                <a:cs typeface="Calibri"/>
              </a:rPr>
              <a:t>Out-of-state utility companies</a:t>
            </a:r>
          </a:p>
          <a:p>
            <a:r>
              <a:rPr lang="en-US" dirty="0">
                <a:cs typeface="Calibri"/>
              </a:rPr>
              <a:t>Other agricultural groups</a:t>
            </a:r>
          </a:p>
          <a:p>
            <a:pPr lvl="1"/>
            <a:r>
              <a:rPr lang="en-US" dirty="0">
                <a:cs typeface="Calibri"/>
              </a:rPr>
              <a:t>Truckloads of lick tanks and salt blocks</a:t>
            </a:r>
          </a:p>
          <a:p>
            <a:r>
              <a:rPr lang="en-US" dirty="0">
                <a:cs typeface="Calibri"/>
              </a:rPr>
              <a:t>Mennonite groups providing cleanup services</a:t>
            </a:r>
          </a:p>
          <a:p>
            <a:pPr marL="0" indent="0" algn="ctr">
              <a:buNone/>
            </a:pPr>
            <a:br>
              <a:rPr lang="en-US" dirty="0">
                <a:cs typeface="Calibri"/>
              </a:rPr>
            </a:br>
            <a:r>
              <a:rPr lang="en-US" dirty="0">
                <a:cs typeface="Calibri"/>
              </a:rPr>
              <a:t>“We can do better together than we can do apart” (B. Yoder). </a:t>
            </a:r>
          </a:p>
        </p:txBody>
      </p:sp>
    </p:spTree>
    <p:extLst>
      <p:ext uri="{BB962C8B-B14F-4D97-AF65-F5344CB8AC3E}">
        <p14:creationId xmlns:p14="http://schemas.microsoft.com/office/powerpoint/2010/main" val="426093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Resources Frame</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Worked closely with local Extension agent</a:t>
            </a:r>
          </a:p>
          <a:p>
            <a:pPr lvl="1"/>
            <a:r>
              <a:rPr lang="en-US" dirty="0">
                <a:cs typeface="Calibri"/>
              </a:rPr>
              <a:t>Coordination of supplies &amp; people offering to help</a:t>
            </a:r>
          </a:p>
          <a:p>
            <a:pPr lvl="2"/>
            <a:r>
              <a:rPr lang="en-US" dirty="0">
                <a:cs typeface="Calibri"/>
              </a:rPr>
              <a:t>People with and without animal handling skills volunteered</a:t>
            </a:r>
          </a:p>
          <a:p>
            <a:r>
              <a:rPr lang="en-US" dirty="0">
                <a:cs typeface="Calibri"/>
              </a:rPr>
              <a:t>Strong community bond and relationships were key</a:t>
            </a:r>
          </a:p>
          <a:p>
            <a:r>
              <a:rPr lang="en-US" dirty="0">
                <a:cs typeface="Calibri"/>
              </a:rPr>
              <a:t>Cleared some roadways themselves with tractors and skid-loaders </a:t>
            </a:r>
          </a:p>
          <a:p>
            <a:pPr marL="0" indent="0" algn="ctr">
              <a:buNone/>
            </a:pPr>
            <a:br>
              <a:rPr lang="en-US" dirty="0">
                <a:cs typeface="Calibri"/>
              </a:rPr>
            </a:br>
            <a:r>
              <a:rPr lang="en-US" dirty="0">
                <a:cs typeface="Calibri"/>
              </a:rPr>
              <a:t>“It just takes grit” (B. Yoder).</a:t>
            </a:r>
          </a:p>
        </p:txBody>
      </p:sp>
    </p:spTree>
    <p:extLst>
      <p:ext uri="{BB962C8B-B14F-4D97-AF65-F5344CB8AC3E}">
        <p14:creationId xmlns:p14="http://schemas.microsoft.com/office/powerpoint/2010/main" val="1063422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Structural Frame</a:t>
            </a:r>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r>
              <a:rPr lang="en-US" dirty="0">
                <a:cs typeface="Calibri"/>
              </a:rPr>
              <a:t>Farm was not destroyed, but had major damage</a:t>
            </a:r>
          </a:p>
          <a:p>
            <a:r>
              <a:rPr lang="en-US" dirty="0">
                <a:cs typeface="Calibri"/>
              </a:rPr>
              <a:t>Techniques specific to grazing operations</a:t>
            </a:r>
          </a:p>
          <a:p>
            <a:pPr lvl="1"/>
            <a:r>
              <a:rPr lang="en-US" dirty="0">
                <a:cs typeface="Calibri"/>
              </a:rPr>
              <a:t>Fencing, electricity, shade, water, feed sources</a:t>
            </a:r>
          </a:p>
          <a:p>
            <a:pPr lvl="1"/>
            <a:r>
              <a:rPr lang="en-US" dirty="0">
                <a:cs typeface="Calibri"/>
              </a:rPr>
              <a:t>Damage done in all areas</a:t>
            </a:r>
          </a:p>
          <a:p>
            <a:r>
              <a:rPr lang="en-US" dirty="0">
                <a:cs typeface="Calibri"/>
              </a:rPr>
              <a:t>Loose, wandering cattle</a:t>
            </a:r>
          </a:p>
          <a:p>
            <a:r>
              <a:rPr lang="en-US" dirty="0">
                <a:cs typeface="Calibri"/>
              </a:rPr>
              <a:t>Generators needed to pump water</a:t>
            </a:r>
          </a:p>
          <a:p>
            <a:pPr lvl="1"/>
            <a:r>
              <a:rPr lang="en-US" dirty="0">
                <a:cs typeface="Calibri"/>
              </a:rPr>
              <a:t>21 days without power</a:t>
            </a:r>
            <a:br>
              <a:rPr lang="en-US" dirty="0">
                <a:cs typeface="Calibri"/>
              </a:rPr>
            </a:br>
            <a:endParaRPr lang="en-US" dirty="0">
              <a:cs typeface="Calibri"/>
            </a:endParaRPr>
          </a:p>
          <a:p>
            <a:pPr marL="50800" lvl="1" indent="0" algn="ctr">
              <a:buNone/>
            </a:pPr>
            <a:r>
              <a:rPr lang="en-US" dirty="0">
                <a:cs typeface="Calibri"/>
              </a:rPr>
              <a:t>“The better an operation is before a disaster, the better they will be afterwards” (B. Yoder). </a:t>
            </a:r>
          </a:p>
        </p:txBody>
      </p:sp>
    </p:spTree>
    <p:extLst>
      <p:ext uri="{BB962C8B-B14F-4D97-AF65-F5344CB8AC3E}">
        <p14:creationId xmlns:p14="http://schemas.microsoft.com/office/powerpoint/2010/main" val="2411168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D48B3-D9C9-024A-A473-7EA17547A9D6}"/>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34F4AB9C-8B2E-7D45-9B61-E521D2120036}"/>
              </a:ext>
            </a:extLst>
          </p:cNvPr>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r>
              <a:rPr lang="en-US" dirty="0"/>
              <a:t>What leadership challenges do you think Beaver Yoder experienced before, during, and after the hurricane?</a:t>
            </a:r>
            <a:br>
              <a:rPr lang="en-US" dirty="0"/>
            </a:br>
            <a:endParaRPr lang="en-US" dirty="0"/>
          </a:p>
        </p:txBody>
      </p:sp>
    </p:spTree>
    <p:extLst>
      <p:ext uri="{BB962C8B-B14F-4D97-AF65-F5344CB8AC3E}">
        <p14:creationId xmlns:p14="http://schemas.microsoft.com/office/powerpoint/2010/main" val="2109721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AA7A-2035-DB4B-84AA-DDCDE9330528}"/>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FE980913-C543-4A4B-8F08-4F16CDA3BC05}"/>
              </a:ext>
            </a:extLst>
          </p:cNvPr>
          <p:cNvSpPr>
            <a:spLocks noGrp="1"/>
          </p:cNvSpPr>
          <p:nvPr>
            <p:ph idx="1"/>
          </p:nvPr>
        </p:nvSpPr>
        <p:spPr/>
        <p:txBody>
          <a:bodyPr/>
          <a:lstStyle/>
          <a:p>
            <a:pPr marL="0" indent="0">
              <a:buNone/>
            </a:pPr>
            <a:endParaRPr lang="en-US" dirty="0"/>
          </a:p>
          <a:p>
            <a:r>
              <a:rPr lang="en-US" dirty="0"/>
              <a:t>Determine what the day-to-day animal care responsibilities are for a grazing beef farm.</a:t>
            </a:r>
          </a:p>
          <a:p>
            <a:pPr marL="0" indent="0">
              <a:buNone/>
            </a:pPr>
            <a:endParaRPr lang="en-US" dirty="0"/>
          </a:p>
          <a:p>
            <a:r>
              <a:rPr lang="en-US" dirty="0"/>
              <a:t>What supplies might be necessary for daily operation, care, and management?</a:t>
            </a:r>
          </a:p>
          <a:p>
            <a:endParaRPr lang="en-US" dirty="0"/>
          </a:p>
        </p:txBody>
      </p:sp>
    </p:spTree>
    <p:extLst>
      <p:ext uri="{BB962C8B-B14F-4D97-AF65-F5344CB8AC3E}">
        <p14:creationId xmlns:p14="http://schemas.microsoft.com/office/powerpoint/2010/main" val="3769354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cs typeface="Calibri Light"/>
              </a:rPr>
              <a:t>The Solution</a:t>
            </a:r>
          </a:p>
        </p:txBody>
      </p:sp>
    </p:spTree>
    <p:extLst>
      <p:ext uri="{BB962C8B-B14F-4D97-AF65-F5344CB8AC3E}">
        <p14:creationId xmlns:p14="http://schemas.microsoft.com/office/powerpoint/2010/main" val="2718758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Overview</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Day 1: Background information</a:t>
            </a:r>
          </a:p>
          <a:p>
            <a:pPr lvl="1">
              <a:buFont typeface="Calibri" panose="020F0502020204030204" pitchFamily="34" charset="0"/>
              <a:buChar char="–"/>
            </a:pPr>
            <a:r>
              <a:rPr lang="en-US" dirty="0"/>
              <a:t>Crook Creek Farm</a:t>
            </a:r>
          </a:p>
          <a:p>
            <a:pPr lvl="1">
              <a:buFont typeface="Calibri" panose="020F0502020204030204" pitchFamily="34" charset="0"/>
              <a:buChar char="–"/>
            </a:pPr>
            <a:r>
              <a:rPr lang="en-US" dirty="0"/>
              <a:t>Contractual grazing </a:t>
            </a:r>
          </a:p>
          <a:p>
            <a:r>
              <a:rPr lang="en-US" dirty="0"/>
              <a:t>Day 2: The challenge</a:t>
            </a:r>
          </a:p>
          <a:p>
            <a:pPr lvl="1">
              <a:buFont typeface="Calibri" panose="020F0502020204030204" pitchFamily="34" charset="0"/>
              <a:buChar char="–"/>
            </a:pPr>
            <a:r>
              <a:rPr lang="en-US" dirty="0"/>
              <a:t>Hurricane Michael</a:t>
            </a:r>
          </a:p>
          <a:p>
            <a:pPr lvl="1">
              <a:buFont typeface="Calibri" panose="020F0502020204030204" pitchFamily="34" charset="0"/>
              <a:buChar char="–"/>
            </a:pPr>
            <a:r>
              <a:rPr lang="en-US" dirty="0"/>
              <a:t>Leadership issues to consider</a:t>
            </a:r>
          </a:p>
          <a:p>
            <a:pPr lvl="1">
              <a:buFont typeface="Calibri" panose="020F0502020204030204" pitchFamily="34" charset="0"/>
              <a:buChar char="–"/>
            </a:pPr>
            <a:r>
              <a:rPr lang="en-US" dirty="0"/>
              <a:t>Defining the problem</a:t>
            </a:r>
          </a:p>
          <a:p>
            <a:r>
              <a:rPr lang="en-US" dirty="0"/>
              <a:t>Day 3: The solution </a:t>
            </a:r>
          </a:p>
        </p:txBody>
      </p:sp>
    </p:spTree>
    <p:extLst>
      <p:ext uri="{BB962C8B-B14F-4D97-AF65-F5344CB8AC3E}">
        <p14:creationId xmlns:p14="http://schemas.microsoft.com/office/powerpoint/2010/main" val="1444423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FE2B-BA19-4318-8F64-9D42B2009815}"/>
              </a:ext>
            </a:extLst>
          </p:cNvPr>
          <p:cNvSpPr>
            <a:spLocks noGrp="1"/>
          </p:cNvSpPr>
          <p:nvPr>
            <p:ph type="title"/>
          </p:nvPr>
        </p:nvSpPr>
        <p:spPr/>
        <p:txBody>
          <a:bodyPr/>
          <a:lstStyle/>
          <a:p>
            <a:r>
              <a:rPr lang="en-US" dirty="0">
                <a:cs typeface="Calibri Light"/>
              </a:rPr>
              <a:t>The Problem</a:t>
            </a:r>
            <a:endParaRPr lang="en-US" dirty="0"/>
          </a:p>
        </p:txBody>
      </p:sp>
      <p:sp>
        <p:nvSpPr>
          <p:cNvPr id="3" name="Content Placeholder 2">
            <a:extLst>
              <a:ext uri="{FF2B5EF4-FFF2-40B4-BE49-F238E27FC236}">
                <a16:creationId xmlns:a16="http://schemas.microsoft.com/office/drawing/2014/main" id="{988FF9C1-BAE7-4455-9E5B-5CB248AC66CF}"/>
              </a:ext>
            </a:extLst>
          </p:cNvPr>
          <p:cNvSpPr>
            <a:spLocks noGrp="1"/>
          </p:cNvSpPr>
          <p:nvPr>
            <p:ph idx="1"/>
          </p:nvPr>
        </p:nvSpPr>
        <p:spPr/>
        <p:txBody>
          <a:bodyPr vert="horz" lIns="91440" tIns="45720" rIns="91440" bIns="45720" rtlCol="0" anchor="t">
            <a:normAutofit fontScale="92500" lnSpcReduction="10000"/>
          </a:bodyPr>
          <a:lstStyle/>
          <a:p>
            <a:pPr marL="0" indent="0" algn="ctr">
              <a:buNone/>
            </a:pPr>
            <a:endParaRPr lang="en-US" dirty="0"/>
          </a:p>
          <a:p>
            <a:pPr marL="0" indent="0">
              <a:buNone/>
            </a:pPr>
            <a:r>
              <a:rPr lang="en-US" dirty="0"/>
              <a:t>Crooked Creek Farms would like your assistance to create an emergency preparedness/management plan. </a:t>
            </a:r>
          </a:p>
          <a:p>
            <a:pPr marL="0" indent="0">
              <a:buNone/>
            </a:pPr>
            <a:endParaRPr lang="en-US" dirty="0"/>
          </a:p>
          <a:p>
            <a:pPr marL="0" indent="0">
              <a:buNone/>
            </a:pPr>
            <a:r>
              <a:rPr lang="en-US" dirty="0"/>
              <a:t>You should consider the needs of the livestock and the individuals caring for them, along with their own families and homes. </a:t>
            </a:r>
          </a:p>
          <a:p>
            <a:pPr marL="0" indent="0">
              <a:buNone/>
            </a:pPr>
            <a:endParaRPr lang="en-US" dirty="0"/>
          </a:p>
          <a:p>
            <a:pPr marL="0" indent="0">
              <a:buNone/>
            </a:pPr>
            <a:r>
              <a:rPr lang="en-US" dirty="0"/>
              <a:t>Provide three recommended changes you would implement for the next natural disaster. </a:t>
            </a:r>
          </a:p>
        </p:txBody>
      </p:sp>
    </p:spTree>
    <p:extLst>
      <p:ext uri="{BB962C8B-B14F-4D97-AF65-F5344CB8AC3E}">
        <p14:creationId xmlns:p14="http://schemas.microsoft.com/office/powerpoint/2010/main" val="2055907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Assignment</a:t>
            </a:r>
          </a:p>
        </p:txBody>
      </p:sp>
      <p:sp>
        <p:nvSpPr>
          <p:cNvPr id="3" name="Content Placeholder 2"/>
          <p:cNvSpPr>
            <a:spLocks noGrp="1"/>
          </p:cNvSpPr>
          <p:nvPr>
            <p:ph idx="1"/>
          </p:nvPr>
        </p:nvSpPr>
        <p:spPr/>
        <p:txBody>
          <a:bodyPr vert="horz" lIns="91440" tIns="45720" rIns="91440" bIns="45720" rtlCol="0" anchor="t">
            <a:normAutofit lnSpcReduction="10000"/>
          </a:bodyPr>
          <a:lstStyle/>
          <a:p>
            <a:pPr marL="0" lvl="0" indent="0">
              <a:buNone/>
            </a:pPr>
            <a:r>
              <a:rPr lang="en-US" dirty="0"/>
              <a:t>Create a proposal for Beaver Yoder of Crooked Creek Farms by addressing the following questions:</a:t>
            </a:r>
          </a:p>
          <a:p>
            <a:pPr lvl="1"/>
            <a:r>
              <a:rPr lang="en-US" dirty="0"/>
              <a:t>Overall:</a:t>
            </a:r>
          </a:p>
          <a:p>
            <a:pPr lvl="2"/>
            <a:r>
              <a:rPr lang="en-US" dirty="0"/>
              <a:t>What are the requirements for successfully grazing beef cattle in the Florida Panhandle?</a:t>
            </a:r>
          </a:p>
          <a:p>
            <a:pPr lvl="2"/>
            <a:r>
              <a:rPr lang="en-US" dirty="0"/>
              <a:t>How would your proposal be different if this were an equine or dairy farm?</a:t>
            </a:r>
          </a:p>
          <a:p>
            <a:pPr lvl="3"/>
            <a:r>
              <a:rPr lang="en-US" dirty="0"/>
              <a:t>Animal care/feed/water</a:t>
            </a:r>
          </a:p>
          <a:p>
            <a:pPr lvl="3"/>
            <a:r>
              <a:rPr lang="en-US" dirty="0"/>
              <a:t>Containment/fencing/buildings</a:t>
            </a:r>
          </a:p>
          <a:p>
            <a:pPr lvl="3"/>
            <a:r>
              <a:rPr lang="en-US" dirty="0"/>
              <a:t>Electricity/generators</a:t>
            </a:r>
            <a:br>
              <a:rPr lang="en-US" dirty="0"/>
            </a:br>
            <a:br>
              <a:rPr lang="en-US" dirty="0"/>
            </a:br>
            <a:r>
              <a:rPr lang="en-US" dirty="0"/>
              <a:t>(continued...)</a:t>
            </a:r>
          </a:p>
        </p:txBody>
      </p:sp>
    </p:spTree>
    <p:extLst>
      <p:ext uri="{BB962C8B-B14F-4D97-AF65-F5344CB8AC3E}">
        <p14:creationId xmlns:p14="http://schemas.microsoft.com/office/powerpoint/2010/main" val="603668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FE2B-BA19-4318-8F64-9D42B2009815}"/>
              </a:ext>
            </a:extLst>
          </p:cNvPr>
          <p:cNvSpPr>
            <a:spLocks noGrp="1"/>
          </p:cNvSpPr>
          <p:nvPr>
            <p:ph type="title"/>
          </p:nvPr>
        </p:nvSpPr>
        <p:spPr/>
        <p:txBody>
          <a:bodyPr/>
          <a:lstStyle/>
          <a:p>
            <a:r>
              <a:rPr lang="en-US" dirty="0">
                <a:cs typeface="Calibri Light"/>
              </a:rPr>
              <a:t>Your Assignment (cont.) </a:t>
            </a:r>
            <a:endParaRPr lang="en-US" dirty="0"/>
          </a:p>
        </p:txBody>
      </p:sp>
      <p:sp>
        <p:nvSpPr>
          <p:cNvPr id="3" name="Content Placeholder 2">
            <a:extLst>
              <a:ext uri="{FF2B5EF4-FFF2-40B4-BE49-F238E27FC236}">
                <a16:creationId xmlns:a16="http://schemas.microsoft.com/office/drawing/2014/main" id="{988FF9C1-BAE7-4455-9E5B-5CB248AC66CF}"/>
              </a:ext>
            </a:extLst>
          </p:cNvPr>
          <p:cNvSpPr>
            <a:spLocks noGrp="1"/>
          </p:cNvSpPr>
          <p:nvPr>
            <p:ph idx="1"/>
          </p:nvPr>
        </p:nvSpPr>
        <p:spPr>
          <a:xfrm>
            <a:off x="609600" y="1869251"/>
            <a:ext cx="10972800" cy="4683949"/>
          </a:xfrm>
        </p:spPr>
        <p:txBody>
          <a:bodyPr vert="horz" lIns="91440" tIns="45720" rIns="91440" bIns="45720" rtlCol="0" anchor="t">
            <a:normAutofit fontScale="85000" lnSpcReduction="10000"/>
          </a:bodyPr>
          <a:lstStyle/>
          <a:p>
            <a:pPr marL="0" lvl="0" indent="0">
              <a:buNone/>
            </a:pPr>
            <a:r>
              <a:rPr lang="en-US" dirty="0"/>
              <a:t>Consider the following questions to guide you through the process:</a:t>
            </a:r>
          </a:p>
          <a:p>
            <a:pPr marL="514350" lvl="0" indent="-514350">
              <a:buFont typeface="+mj-lt"/>
              <a:buAutoNum type="arabicPeriod"/>
            </a:pPr>
            <a:r>
              <a:rPr lang="en-US" dirty="0"/>
              <a:t>What would it be like operationally to manage a beef cattle farm during and after a natural disaster?</a:t>
            </a:r>
          </a:p>
          <a:p>
            <a:pPr marL="514350" lvl="0" indent="-514350">
              <a:buFont typeface="+mj-lt"/>
              <a:buAutoNum type="arabicPeriod"/>
            </a:pPr>
            <a:r>
              <a:rPr lang="en-US" dirty="0"/>
              <a:t>What leadership issues might surface related to the management of a beef cattle operation after being impacted by a natural disaster? </a:t>
            </a:r>
          </a:p>
          <a:p>
            <a:pPr marL="514350" lvl="0" indent="-514350">
              <a:buFont typeface="+mj-lt"/>
              <a:buAutoNum type="arabicPeriod"/>
            </a:pPr>
            <a:r>
              <a:rPr lang="en-US" dirty="0"/>
              <a:t>How were leadership skills beneficial to the rebuilding and recovery process? How could they have been better? </a:t>
            </a:r>
          </a:p>
          <a:p>
            <a:pPr marL="514350" lvl="0" indent="-514350">
              <a:buFont typeface="+mj-lt"/>
              <a:buAutoNum type="arabicPeriod"/>
            </a:pPr>
            <a:r>
              <a:rPr lang="en-US" dirty="0"/>
              <a:t>How could an emergency management plan be implemented in the event of another hurricane or natural disaster?</a:t>
            </a:r>
          </a:p>
          <a:p>
            <a:pPr marL="514350" indent="-514350">
              <a:buFont typeface="+mj-lt"/>
              <a:buAutoNum type="arabicPeriod"/>
            </a:pPr>
            <a:r>
              <a:rPr lang="en-US" dirty="0"/>
              <a:t>Identify examples of the resiliency of those within the agricultural industry whom a natural disaster has impacted. </a:t>
            </a:r>
          </a:p>
        </p:txBody>
      </p:sp>
    </p:spTree>
    <p:extLst>
      <p:ext uri="{BB962C8B-B14F-4D97-AF65-F5344CB8AC3E}">
        <p14:creationId xmlns:p14="http://schemas.microsoft.com/office/powerpoint/2010/main" val="3225020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FE2B-BA19-4318-8F64-9D42B2009815}"/>
              </a:ext>
            </a:extLst>
          </p:cNvPr>
          <p:cNvSpPr>
            <a:spLocks noGrp="1"/>
          </p:cNvSpPr>
          <p:nvPr>
            <p:ph type="title"/>
          </p:nvPr>
        </p:nvSpPr>
        <p:spPr/>
        <p:txBody>
          <a:bodyPr/>
          <a:lstStyle/>
          <a:p>
            <a:r>
              <a:rPr lang="en-US" dirty="0">
                <a:cs typeface="Calibri Light"/>
              </a:rPr>
              <a:t>Your Assignment (cont.) </a:t>
            </a:r>
            <a:endParaRPr lang="en-US" dirty="0"/>
          </a:p>
        </p:txBody>
      </p:sp>
      <p:sp>
        <p:nvSpPr>
          <p:cNvPr id="3" name="Content Placeholder 2">
            <a:extLst>
              <a:ext uri="{FF2B5EF4-FFF2-40B4-BE49-F238E27FC236}">
                <a16:creationId xmlns:a16="http://schemas.microsoft.com/office/drawing/2014/main" id="{988FF9C1-BAE7-4455-9E5B-5CB248AC66CF}"/>
              </a:ext>
            </a:extLst>
          </p:cNvPr>
          <p:cNvSpPr>
            <a:spLocks noGrp="1"/>
          </p:cNvSpPr>
          <p:nvPr>
            <p:ph idx="1"/>
          </p:nvPr>
        </p:nvSpPr>
        <p:spPr/>
        <p:txBody>
          <a:bodyPr vert="horz" lIns="91440" tIns="45720" rIns="91440" bIns="45720" rtlCol="0" anchor="t">
            <a:normAutofit lnSpcReduction="10000"/>
          </a:bodyPr>
          <a:lstStyle/>
          <a:p>
            <a:pPr marL="0" indent="0">
              <a:buNone/>
            </a:pPr>
            <a:r>
              <a:rPr lang="en-US" dirty="0"/>
              <a:t>Consider these symbolic lens questions:</a:t>
            </a:r>
          </a:p>
          <a:p>
            <a:pPr marL="514350" lvl="0" indent="-514350">
              <a:buFont typeface="+mj-lt"/>
              <a:buAutoNum type="arabicPeriod"/>
            </a:pPr>
            <a:r>
              <a:rPr lang="en-US" dirty="0"/>
              <a:t>How is being a rancher symbolic? </a:t>
            </a:r>
          </a:p>
          <a:p>
            <a:pPr marL="514350" lvl="0" indent="-514350">
              <a:buFont typeface="+mj-lt"/>
              <a:buAutoNum type="arabicPeriod"/>
            </a:pPr>
            <a:r>
              <a:rPr lang="en-US" dirty="0"/>
              <a:t>How do you think Amish cultural values and views, such as pride and independence, impact his decision-making abilities and resilience? </a:t>
            </a:r>
          </a:p>
          <a:p>
            <a:pPr marL="514350" lvl="0" indent="-514350">
              <a:buFont typeface="+mj-lt"/>
              <a:buAutoNum type="arabicPeriod"/>
            </a:pPr>
            <a:r>
              <a:rPr lang="en-US" dirty="0"/>
              <a:t>Do you think Beaver values his family’s history with the farm? </a:t>
            </a:r>
          </a:p>
          <a:p>
            <a:pPr marL="514350" lvl="0" indent="-514350">
              <a:buFont typeface="+mj-lt"/>
              <a:buAutoNum type="arabicPeriod"/>
            </a:pPr>
            <a:r>
              <a:rPr lang="en-US" dirty="0"/>
              <a:t>How do you think Beaver’s relationship with everyone, not only close friends and family, impacted their response and recovery?</a:t>
            </a:r>
          </a:p>
        </p:txBody>
      </p:sp>
    </p:spTree>
    <p:extLst>
      <p:ext uri="{BB962C8B-B14F-4D97-AF65-F5344CB8AC3E}">
        <p14:creationId xmlns:p14="http://schemas.microsoft.com/office/powerpoint/2010/main" val="3377915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FE2B-BA19-4318-8F64-9D42B2009815}"/>
              </a:ext>
            </a:extLst>
          </p:cNvPr>
          <p:cNvSpPr>
            <a:spLocks noGrp="1"/>
          </p:cNvSpPr>
          <p:nvPr>
            <p:ph type="title"/>
          </p:nvPr>
        </p:nvSpPr>
        <p:spPr/>
        <p:txBody>
          <a:bodyPr/>
          <a:lstStyle/>
          <a:p>
            <a:r>
              <a:rPr lang="en-US" dirty="0">
                <a:cs typeface="Calibri Light"/>
              </a:rPr>
              <a:t>Your Assignment (cont.) </a:t>
            </a:r>
            <a:endParaRPr lang="en-US" dirty="0"/>
          </a:p>
        </p:txBody>
      </p:sp>
      <p:sp>
        <p:nvSpPr>
          <p:cNvPr id="3" name="Content Placeholder 2">
            <a:extLst>
              <a:ext uri="{FF2B5EF4-FFF2-40B4-BE49-F238E27FC236}">
                <a16:creationId xmlns:a16="http://schemas.microsoft.com/office/drawing/2014/main" id="{988FF9C1-BAE7-4455-9E5B-5CB248AC66CF}"/>
              </a:ext>
            </a:extLst>
          </p:cNvPr>
          <p:cNvSpPr>
            <a:spLocks noGrp="1"/>
          </p:cNvSpPr>
          <p:nvPr>
            <p:ph idx="1"/>
          </p:nvPr>
        </p:nvSpPr>
        <p:spPr/>
        <p:txBody>
          <a:bodyPr vert="horz" lIns="91440" tIns="45720" rIns="91440" bIns="45720" rtlCol="0" anchor="t">
            <a:normAutofit/>
          </a:bodyPr>
          <a:lstStyle/>
          <a:p>
            <a:pPr marL="0" indent="0">
              <a:buNone/>
            </a:pPr>
            <a:r>
              <a:rPr lang="en-US" dirty="0"/>
              <a:t>Consider these political lens questions:</a:t>
            </a:r>
          </a:p>
          <a:p>
            <a:pPr marL="514350" indent="-514350">
              <a:buFont typeface="+mj-lt"/>
              <a:buAutoNum type="arabicPeriod"/>
            </a:pPr>
            <a:r>
              <a:rPr lang="en-US" dirty="0"/>
              <a:t>How did the state and department of agriculture help in the recovery? </a:t>
            </a:r>
          </a:p>
          <a:p>
            <a:pPr marL="514350" indent="-514350">
              <a:buFont typeface="+mj-lt"/>
              <a:buAutoNum type="arabicPeriod"/>
            </a:pPr>
            <a:r>
              <a:rPr lang="en-US" dirty="0"/>
              <a:t>Who had the power in this situation? </a:t>
            </a:r>
          </a:p>
          <a:p>
            <a:pPr marL="514350" indent="-514350">
              <a:buFont typeface="+mj-lt"/>
              <a:buAutoNum type="arabicPeriod"/>
            </a:pPr>
            <a:r>
              <a:rPr lang="en-US" dirty="0"/>
              <a:t>Who or what had the political power to make decisions? </a:t>
            </a:r>
          </a:p>
          <a:p>
            <a:pPr marL="514350" indent="-514350">
              <a:buFont typeface="+mj-lt"/>
              <a:buAutoNum type="arabicPeriod"/>
            </a:pPr>
            <a:r>
              <a:rPr lang="en-US" dirty="0"/>
              <a:t>What roles did FEMA and FSA play in the preparation and recovery/rebuild processes? </a:t>
            </a:r>
          </a:p>
        </p:txBody>
      </p:sp>
    </p:spTree>
    <p:extLst>
      <p:ext uri="{BB962C8B-B14F-4D97-AF65-F5344CB8AC3E}">
        <p14:creationId xmlns:p14="http://schemas.microsoft.com/office/powerpoint/2010/main" val="368086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FE2B-BA19-4318-8F64-9D42B2009815}"/>
              </a:ext>
            </a:extLst>
          </p:cNvPr>
          <p:cNvSpPr>
            <a:spLocks noGrp="1"/>
          </p:cNvSpPr>
          <p:nvPr>
            <p:ph type="title"/>
          </p:nvPr>
        </p:nvSpPr>
        <p:spPr/>
        <p:txBody>
          <a:bodyPr/>
          <a:lstStyle/>
          <a:p>
            <a:r>
              <a:rPr lang="en-US" dirty="0">
                <a:cs typeface="Calibri Light"/>
              </a:rPr>
              <a:t>Your Assignment (cont.) </a:t>
            </a:r>
            <a:endParaRPr lang="en-US" dirty="0"/>
          </a:p>
        </p:txBody>
      </p:sp>
      <p:sp>
        <p:nvSpPr>
          <p:cNvPr id="3" name="Content Placeholder 2">
            <a:extLst>
              <a:ext uri="{FF2B5EF4-FFF2-40B4-BE49-F238E27FC236}">
                <a16:creationId xmlns:a16="http://schemas.microsoft.com/office/drawing/2014/main" id="{988FF9C1-BAE7-4455-9E5B-5CB248AC66CF}"/>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dirty="0"/>
              <a:t>Consider these human resources lens questions:</a:t>
            </a:r>
          </a:p>
          <a:p>
            <a:pPr marL="514350" indent="-514350">
              <a:buFont typeface="+mj-lt"/>
              <a:buAutoNum type="arabicPeriod"/>
            </a:pPr>
            <a:r>
              <a:rPr lang="en-US" dirty="0"/>
              <a:t>Are there trainings that could have been beneficial for Crooked Creek Farms? </a:t>
            </a:r>
          </a:p>
          <a:p>
            <a:pPr marL="514350" indent="-514350">
              <a:buFont typeface="+mj-lt"/>
              <a:buAutoNum type="arabicPeriod"/>
            </a:pPr>
            <a:r>
              <a:rPr lang="en-US" dirty="0"/>
              <a:t>Utilized cooperative extension specialists for educational assistance</a:t>
            </a:r>
          </a:p>
          <a:p>
            <a:pPr lvl="1"/>
            <a:r>
              <a:rPr lang="en-US" dirty="0"/>
              <a:t>Post-Hurricane Michael, farmers and ranchers experienced a new group of weeds never seen or managed before</a:t>
            </a:r>
          </a:p>
          <a:p>
            <a:pPr marL="571500" indent="-514350">
              <a:buFont typeface="+mj-lt"/>
              <a:buAutoNum type="arabicPeriod"/>
            </a:pPr>
            <a:r>
              <a:rPr lang="en-US" dirty="0"/>
              <a:t>What other trainings do you think might be beneficial to Beaver and others in affected areas? </a:t>
            </a:r>
          </a:p>
          <a:p>
            <a:pPr marL="571500" indent="-514350">
              <a:buFont typeface="+mj-lt"/>
              <a:buAutoNum type="arabicPeriod"/>
            </a:pPr>
            <a:r>
              <a:rPr lang="en-US" dirty="0"/>
              <a:t>How do you think the inability to make decisions in the ‘heat of the moment’ impacted the experience? </a:t>
            </a:r>
          </a:p>
          <a:p>
            <a:pPr marL="571500" indent="-514350">
              <a:buFont typeface="+mj-lt"/>
              <a:buAutoNum type="arabicPeriod"/>
            </a:pPr>
            <a:r>
              <a:rPr lang="en-US" dirty="0"/>
              <a:t>Can you identify what resources were made available to Beaver prior to and post-event? </a:t>
            </a:r>
          </a:p>
        </p:txBody>
      </p:sp>
    </p:spTree>
    <p:extLst>
      <p:ext uri="{BB962C8B-B14F-4D97-AF65-F5344CB8AC3E}">
        <p14:creationId xmlns:p14="http://schemas.microsoft.com/office/powerpoint/2010/main" val="2051199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FE2B-BA19-4318-8F64-9D42B2009815}"/>
              </a:ext>
            </a:extLst>
          </p:cNvPr>
          <p:cNvSpPr>
            <a:spLocks noGrp="1"/>
          </p:cNvSpPr>
          <p:nvPr>
            <p:ph type="title"/>
          </p:nvPr>
        </p:nvSpPr>
        <p:spPr/>
        <p:txBody>
          <a:bodyPr/>
          <a:lstStyle/>
          <a:p>
            <a:r>
              <a:rPr lang="en-US" dirty="0">
                <a:cs typeface="Calibri Light"/>
              </a:rPr>
              <a:t>Your Assignment (cont.) </a:t>
            </a:r>
            <a:endParaRPr lang="en-US" dirty="0"/>
          </a:p>
        </p:txBody>
      </p:sp>
      <p:sp>
        <p:nvSpPr>
          <p:cNvPr id="3" name="Content Placeholder 2">
            <a:extLst>
              <a:ext uri="{FF2B5EF4-FFF2-40B4-BE49-F238E27FC236}">
                <a16:creationId xmlns:a16="http://schemas.microsoft.com/office/drawing/2014/main" id="{988FF9C1-BAE7-4455-9E5B-5CB248AC66CF}"/>
              </a:ext>
            </a:extLst>
          </p:cNvPr>
          <p:cNvSpPr>
            <a:spLocks noGrp="1"/>
          </p:cNvSpPr>
          <p:nvPr>
            <p:ph idx="1"/>
          </p:nvPr>
        </p:nvSpPr>
        <p:spPr/>
        <p:txBody>
          <a:bodyPr vert="horz" lIns="91440" tIns="45720" rIns="91440" bIns="45720" rtlCol="0" anchor="t">
            <a:normAutofit/>
          </a:bodyPr>
          <a:lstStyle/>
          <a:p>
            <a:pPr marL="0" indent="0">
              <a:buNone/>
            </a:pPr>
            <a:r>
              <a:rPr lang="en-US" dirty="0"/>
              <a:t>Consider these structural lens questions:</a:t>
            </a:r>
          </a:p>
          <a:p>
            <a:pPr marL="514350" indent="-514350">
              <a:buFont typeface="+mj-lt"/>
              <a:buAutoNum type="arabicPeriod"/>
            </a:pPr>
            <a:r>
              <a:rPr lang="en-US" dirty="0"/>
              <a:t>What were some communication channels utilized? </a:t>
            </a:r>
          </a:p>
          <a:p>
            <a:pPr marL="514350" indent="-514350">
              <a:buFont typeface="+mj-lt"/>
              <a:buAutoNum type="arabicPeriod"/>
            </a:pPr>
            <a:r>
              <a:rPr lang="en-US" dirty="0"/>
              <a:t>Were there channels missing or could they have been relayed differently?</a:t>
            </a:r>
          </a:p>
          <a:p>
            <a:pPr marL="514350" indent="-514350">
              <a:buFont typeface="+mj-lt"/>
              <a:buAutoNum type="arabicPeriod"/>
            </a:pPr>
            <a:r>
              <a:rPr lang="en-US" dirty="0"/>
              <a:t>What were some difficulties Beaver and others faced when working with policies for disaster aid?</a:t>
            </a:r>
          </a:p>
          <a:p>
            <a:pPr marL="514350" indent="-514350">
              <a:buFont typeface="+mj-lt"/>
              <a:buAutoNum type="arabicPeriod"/>
            </a:pPr>
            <a:endParaRPr lang="en-US" dirty="0"/>
          </a:p>
        </p:txBody>
      </p:sp>
    </p:spTree>
    <p:extLst>
      <p:ext uri="{BB962C8B-B14F-4D97-AF65-F5344CB8AC3E}">
        <p14:creationId xmlns:p14="http://schemas.microsoft.com/office/powerpoint/2010/main" val="2378930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FE2B-BA19-4318-8F64-9D42B2009815}"/>
              </a:ext>
            </a:extLst>
          </p:cNvPr>
          <p:cNvSpPr>
            <a:spLocks noGrp="1"/>
          </p:cNvSpPr>
          <p:nvPr>
            <p:ph type="title"/>
          </p:nvPr>
        </p:nvSpPr>
        <p:spPr/>
        <p:txBody>
          <a:bodyPr/>
          <a:lstStyle/>
          <a:p>
            <a:r>
              <a:rPr lang="en-US" dirty="0">
                <a:cs typeface="Calibri Light"/>
              </a:rPr>
              <a:t>Your Assignment (cont.)</a:t>
            </a:r>
            <a:endParaRPr lang="en-US" dirty="0"/>
          </a:p>
        </p:txBody>
      </p:sp>
      <p:sp>
        <p:nvSpPr>
          <p:cNvPr id="3" name="Content Placeholder 2">
            <a:extLst>
              <a:ext uri="{FF2B5EF4-FFF2-40B4-BE49-F238E27FC236}">
                <a16:creationId xmlns:a16="http://schemas.microsoft.com/office/drawing/2014/main" id="{988FF9C1-BAE7-4455-9E5B-5CB248AC66CF}"/>
              </a:ext>
            </a:extLst>
          </p:cNvPr>
          <p:cNvSpPr>
            <a:spLocks noGrp="1"/>
          </p:cNvSpPr>
          <p:nvPr>
            <p:ph idx="1"/>
          </p:nvPr>
        </p:nvSpPr>
        <p:spPr/>
        <p:txBody>
          <a:bodyPr vert="horz" lIns="91440" tIns="45720" rIns="91440" bIns="45720" rtlCol="0" anchor="t">
            <a:normAutofit/>
          </a:bodyPr>
          <a:lstStyle/>
          <a:p>
            <a:pPr marL="0" lvl="0" indent="0">
              <a:buNone/>
            </a:pPr>
            <a:r>
              <a:rPr lang="en-US" dirty="0"/>
              <a:t>Leadership &amp; Management</a:t>
            </a:r>
            <a:br>
              <a:rPr lang="en-US" dirty="0"/>
            </a:br>
            <a:endParaRPr lang="en-US" dirty="0"/>
          </a:p>
          <a:p>
            <a:pPr marL="514350" lvl="0" indent="-514350">
              <a:buFont typeface="+mj-lt"/>
              <a:buAutoNum type="arabicPeriod"/>
            </a:pPr>
            <a:r>
              <a:rPr lang="en-US" dirty="0"/>
              <a:t>What technical trainings could Beaver Yoder seek that would compliment and improve his leadership abilities?</a:t>
            </a:r>
            <a:br>
              <a:rPr lang="en-US" dirty="0"/>
            </a:br>
            <a:endParaRPr lang="en-US" dirty="0"/>
          </a:p>
          <a:p>
            <a:pPr marL="514350" lvl="0" indent="-514350">
              <a:buFont typeface="+mj-lt"/>
              <a:buAutoNum type="arabicPeriod"/>
            </a:pPr>
            <a:r>
              <a:rPr lang="en-US" dirty="0"/>
              <a:t>How might the ways in which Beaver operates his business assist other farmers/ranchers in the area?</a:t>
            </a:r>
          </a:p>
        </p:txBody>
      </p:sp>
    </p:spTree>
    <p:extLst>
      <p:ext uri="{BB962C8B-B14F-4D97-AF65-F5344CB8AC3E}">
        <p14:creationId xmlns:p14="http://schemas.microsoft.com/office/powerpoint/2010/main" val="67123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Submission Criteria </a:t>
            </a:r>
            <a:endParaRPr lang="en-US" dirty="0">
              <a:cs typeface="Calibri Light"/>
            </a:endParaRPr>
          </a:p>
        </p:txBody>
      </p:sp>
      <p:sp>
        <p:nvSpPr>
          <p:cNvPr id="4" name="Content Placeholder 3"/>
          <p:cNvSpPr>
            <a:spLocks noGrp="1"/>
          </p:cNvSpPr>
          <p:nvPr>
            <p:ph idx="1"/>
          </p:nvPr>
        </p:nvSpPr>
        <p:spPr/>
        <p:txBody>
          <a:bodyPr vert="horz" lIns="91440" tIns="45720" rIns="91440" bIns="45720" rtlCol="0" anchor="t">
            <a:normAutofit/>
          </a:bodyPr>
          <a:lstStyle/>
          <a:p>
            <a:pPr marL="0" lvl="0" indent="0">
              <a:buNone/>
            </a:pPr>
            <a:endParaRPr lang="en-US" dirty="0"/>
          </a:p>
          <a:p>
            <a:pPr marL="0" lvl="0" indent="0">
              <a:buNone/>
            </a:pPr>
            <a:r>
              <a:rPr lang="en-US" dirty="0"/>
              <a:t>Background Information – 30 points</a:t>
            </a:r>
            <a:endParaRPr lang="en-US" b="1" dirty="0">
              <a:cs typeface="Calibri" panose="020F0502020204030204"/>
            </a:endParaRPr>
          </a:p>
          <a:p>
            <a:pPr marL="0" lvl="0" indent="0">
              <a:buNone/>
            </a:pPr>
            <a:r>
              <a:rPr lang="en-US" dirty="0">
                <a:cs typeface="Calibri" panose="020F0502020204030204"/>
              </a:rPr>
              <a:t>Leadership Considerations – 30 points</a:t>
            </a:r>
          </a:p>
          <a:p>
            <a:pPr marL="0" lvl="0" indent="0">
              <a:buNone/>
            </a:pPr>
            <a:r>
              <a:rPr lang="en-US" dirty="0">
                <a:cs typeface="Calibri" panose="020F0502020204030204"/>
              </a:rPr>
              <a:t>Actionable Steps – 30 points</a:t>
            </a:r>
          </a:p>
          <a:p>
            <a:pPr marL="0" lvl="0" indent="0">
              <a:buNone/>
            </a:pPr>
            <a:r>
              <a:rPr lang="en-US" dirty="0">
                <a:cs typeface="Calibri" panose="020F0502020204030204"/>
              </a:rPr>
              <a:t>Professionalism – 10 points</a:t>
            </a:r>
          </a:p>
          <a:p>
            <a:pPr marL="0" lvl="0" indent="0">
              <a:buNone/>
            </a:pPr>
            <a:endParaRPr lang="en-US" dirty="0"/>
          </a:p>
          <a:p>
            <a:pPr marL="0" lvl="0" indent="0">
              <a:buNone/>
            </a:pPr>
            <a:r>
              <a:rPr lang="en-US" dirty="0"/>
              <a:t>See the rubric for more specific criteria.</a:t>
            </a:r>
          </a:p>
        </p:txBody>
      </p:sp>
    </p:spTree>
    <p:extLst>
      <p:ext uri="{BB962C8B-B14F-4D97-AF65-F5344CB8AC3E}">
        <p14:creationId xmlns:p14="http://schemas.microsoft.com/office/powerpoint/2010/main" val="1477874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8BC0-73ED-4356-B783-8FFEF8289F94}"/>
              </a:ext>
            </a:extLst>
          </p:cNvPr>
          <p:cNvSpPr>
            <a:spLocks noGrp="1"/>
          </p:cNvSpPr>
          <p:nvPr>
            <p:ph type="title"/>
          </p:nvPr>
        </p:nvSpPr>
        <p:spPr/>
        <p:txBody>
          <a:bodyPr/>
          <a:lstStyle/>
          <a:p>
            <a:r>
              <a:rPr lang="en-US" dirty="0">
                <a:cs typeface="Calibri Light"/>
              </a:rPr>
              <a:t>References</a:t>
            </a:r>
            <a:endParaRPr lang="en-US" dirty="0"/>
          </a:p>
        </p:txBody>
      </p:sp>
      <p:sp>
        <p:nvSpPr>
          <p:cNvPr id="3" name="Content Placeholder 2">
            <a:extLst>
              <a:ext uri="{FF2B5EF4-FFF2-40B4-BE49-F238E27FC236}">
                <a16:creationId xmlns:a16="http://schemas.microsoft.com/office/drawing/2014/main" id="{FC9614EF-D180-46A1-A90F-E45DBC656BEC}"/>
              </a:ext>
            </a:extLst>
          </p:cNvPr>
          <p:cNvSpPr>
            <a:spLocks noGrp="1"/>
          </p:cNvSpPr>
          <p:nvPr>
            <p:ph idx="1"/>
          </p:nvPr>
        </p:nvSpPr>
        <p:spPr/>
        <p:txBody>
          <a:bodyPr vert="horz" lIns="91440" tIns="45720" rIns="91440" bIns="45720" rtlCol="0" anchor="t">
            <a:normAutofit fontScale="62500" lnSpcReduction="20000"/>
          </a:bodyPr>
          <a:lstStyle/>
          <a:p>
            <a:r>
              <a:rPr lang="en-US" dirty="0"/>
              <a:t>Bolman, L. G., &amp; Deal, T. E. (2013). </a:t>
            </a:r>
            <a:r>
              <a:rPr lang="en-US" i="1" dirty="0"/>
              <a:t>Reframing organizations: Artistry, choice, and leadership.</a:t>
            </a:r>
            <a:r>
              <a:rPr lang="en-US" dirty="0"/>
              <a:t> John Wiley &amp; Sons.</a:t>
            </a:r>
          </a:p>
          <a:p>
            <a:r>
              <a:rPr lang="en-US" dirty="0"/>
              <a:t>Calhoun County Board of County Commissioners. (2020, September). </a:t>
            </a:r>
            <a:r>
              <a:rPr lang="en-US" i="1" dirty="0"/>
              <a:t>Calhoun county long-term recovery plan</a:t>
            </a:r>
            <a:r>
              <a:rPr lang="en-US" dirty="0"/>
              <a:t> [draft]. </a:t>
            </a:r>
            <a:r>
              <a:rPr lang="en-US" u="sng" dirty="0">
                <a:hlinkClick r:id="rId2"/>
              </a:rPr>
              <a:t>https://calhouncountygov.com/uploads/2020/09/draft-calhoun-county-long-term-recovery-plan.pdf</a:t>
            </a:r>
            <a:r>
              <a:rPr lang="en-US" dirty="0"/>
              <a:t> </a:t>
            </a:r>
          </a:p>
          <a:p>
            <a:r>
              <a:rPr lang="en-US" dirty="0"/>
              <a:t>National Hurricane Center and Central Pacific Hurricane Center (NHC). (2018, October 10). </a:t>
            </a:r>
            <a:r>
              <a:rPr lang="en-US" i="1" dirty="0"/>
              <a:t>Hurricane Michael intermediate advisory number 16A.</a:t>
            </a:r>
            <a:r>
              <a:rPr lang="en-US" i="1" u="sng" dirty="0">
                <a:hlinkClick r:id="rId3"/>
              </a:rPr>
              <a:t> </a:t>
            </a:r>
            <a:r>
              <a:rPr lang="en-US" u="sng" dirty="0">
                <a:hlinkClick r:id="rId3"/>
              </a:rPr>
              <a:t>https://www.nhc.noaa.gov/archive/2018/al14/al142018.public_a.016.shtml?  </a:t>
            </a:r>
            <a:r>
              <a:rPr lang="en-US" dirty="0"/>
              <a:t> </a:t>
            </a:r>
          </a:p>
          <a:p>
            <a:r>
              <a:rPr lang="en-US" dirty="0"/>
              <a:t>National Oceanic and Atmospheric Association (NOAA). (2019, April 19). </a:t>
            </a:r>
            <a:r>
              <a:rPr lang="en-US" i="1" dirty="0"/>
              <a:t>Hurricane Michael upgraded to a category 5 at time of U.S. landfall: Post-storm analysis estimates sustained winds of 160 mph.</a:t>
            </a:r>
            <a:r>
              <a:rPr lang="en-US" dirty="0"/>
              <a:t> </a:t>
            </a:r>
            <a:r>
              <a:rPr lang="en-US" u="sng" dirty="0">
                <a:hlinkClick r:id="rId4"/>
              </a:rPr>
              <a:t>https://www.noaa.gov/media-release/hurricane-michael-upgraded-to-category-5-at-time-of-us-landfall</a:t>
            </a:r>
            <a:r>
              <a:rPr lang="en-US" dirty="0"/>
              <a:t> </a:t>
            </a:r>
          </a:p>
          <a:p>
            <a:r>
              <a:rPr lang="en-US" dirty="0"/>
              <a:t>U.S. Climate Data. (2018). </a:t>
            </a:r>
            <a:r>
              <a:rPr lang="en-US" i="1" dirty="0"/>
              <a:t>Climate Panama City. </a:t>
            </a:r>
            <a:r>
              <a:rPr lang="en-US" u="sng" dirty="0">
                <a:hlinkClick r:id="rId5"/>
              </a:rPr>
              <a:t>https://www.usclimatedata.com/climate/panama-city/florida/united-states/usfl0392</a:t>
            </a:r>
            <a:r>
              <a:rPr lang="en-US" dirty="0"/>
              <a:t> </a:t>
            </a:r>
          </a:p>
          <a:p>
            <a:r>
              <a:rPr lang="en-US" dirty="0"/>
              <a:t>World Population Review. (2021). </a:t>
            </a:r>
            <a:r>
              <a:rPr lang="en-US" i="1" dirty="0"/>
              <a:t>Altha, Florida Population 2021</a:t>
            </a:r>
            <a:r>
              <a:rPr lang="en-US" dirty="0"/>
              <a:t>. </a:t>
            </a:r>
            <a:r>
              <a:rPr lang="en-US" u="sng" dirty="0">
                <a:hlinkClick r:id="rId6"/>
              </a:rPr>
              <a:t>https://worldpopulationreview.com/us-cities/altha-fl-population</a:t>
            </a:r>
            <a:r>
              <a:rPr lang="en-US" dirty="0"/>
              <a:t> </a:t>
            </a:r>
          </a:p>
        </p:txBody>
      </p:sp>
    </p:spTree>
    <p:extLst>
      <p:ext uri="{BB962C8B-B14F-4D97-AF65-F5344CB8AC3E}">
        <p14:creationId xmlns:p14="http://schemas.microsoft.com/office/powerpoint/2010/main" val="3249570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cs typeface="Calibri Light"/>
              </a:rPr>
              <a:t>Background Information</a:t>
            </a:r>
          </a:p>
        </p:txBody>
      </p:sp>
    </p:spTree>
    <p:extLst>
      <p:ext uri="{BB962C8B-B14F-4D97-AF65-F5344CB8AC3E}">
        <p14:creationId xmlns:p14="http://schemas.microsoft.com/office/powerpoint/2010/main" val="1475111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5701-81EF-5748-9510-890606F827CA}"/>
              </a:ext>
            </a:extLst>
          </p:cNvPr>
          <p:cNvSpPr>
            <a:spLocks noGrp="1"/>
          </p:cNvSpPr>
          <p:nvPr>
            <p:ph type="title"/>
          </p:nvPr>
        </p:nvSpPr>
        <p:spPr>
          <a:xfrm>
            <a:off x="609600" y="1766103"/>
            <a:ext cx="10972800" cy="1143000"/>
          </a:xfrm>
        </p:spPr>
        <p:txBody>
          <a:bodyPr wrap="square" numCol="1" anchorCtr="0" compatLnSpc="1">
            <a:prstTxWarp prst="textNoShape">
              <a:avLst/>
            </a:prstTxWarp>
            <a:noAutofit/>
          </a:bodyPr>
          <a:lstStyle/>
          <a:p>
            <a:pPr algn="ctr">
              <a:defRPr/>
            </a:pPr>
            <a:r>
              <a:rPr lang="en-US" altLang="en-US" sz="2800" dirty="0">
                <a:latin typeface="+mn-lt"/>
              </a:rPr>
              <a:t>Preparing Organizational Leaders in Agriculture through Innovative Leadership Case Studies Contextualized in Agricultural Disasters</a:t>
            </a:r>
          </a:p>
        </p:txBody>
      </p:sp>
      <p:sp>
        <p:nvSpPr>
          <p:cNvPr id="28675" name="Content Placeholder 2">
            <a:extLst>
              <a:ext uri="{FF2B5EF4-FFF2-40B4-BE49-F238E27FC236}">
                <a16:creationId xmlns:a16="http://schemas.microsoft.com/office/drawing/2014/main" id="{761ADD3B-3F45-434A-B9F6-4D4F0B3338C4}"/>
              </a:ext>
            </a:extLst>
          </p:cNvPr>
          <p:cNvSpPr>
            <a:spLocks noGrp="1"/>
          </p:cNvSpPr>
          <p:nvPr>
            <p:ph idx="1"/>
          </p:nvPr>
        </p:nvSpPr>
        <p:spPr>
          <a:xfrm>
            <a:off x="609600" y="2956956"/>
            <a:ext cx="10972800" cy="3438258"/>
          </a:xfrm>
        </p:spPr>
        <p:txBody>
          <a:bodyPr>
            <a:normAutofit fontScale="70000" lnSpcReduction="20000"/>
          </a:bodyPr>
          <a:lstStyle/>
          <a:p>
            <a:pPr marL="0" indent="0" algn="ctr">
              <a:buNone/>
            </a:pPr>
            <a:endParaRPr lang="en-US" altLang="en-US" sz="1800" dirty="0">
              <a:cs typeface="Arial" panose="020B0604020202020204" pitchFamily="34" charset="0"/>
            </a:endParaRPr>
          </a:p>
          <a:p>
            <a:pPr marL="0" indent="0" algn="ctr">
              <a:buNone/>
            </a:pPr>
            <a:r>
              <a:rPr lang="en-US" altLang="en-US" sz="1800" dirty="0">
                <a:cs typeface="Arial" panose="020B0604020202020204" pitchFamily="34" charset="0"/>
              </a:rPr>
              <a:t>This material was created with funding from:</a:t>
            </a:r>
          </a:p>
          <a:p>
            <a:pPr marL="0" indent="0" algn="ctr">
              <a:buNone/>
            </a:pPr>
            <a:r>
              <a:rPr lang="en-US" altLang="en-US" sz="2000" dirty="0">
                <a:cs typeface="Arial" panose="020B0604020202020204" pitchFamily="34" charset="0"/>
              </a:rPr>
              <a:t>USDA/NIFA Higher Education Challenge Grant</a:t>
            </a:r>
          </a:p>
          <a:p>
            <a:pPr marL="0" indent="0" algn="ctr">
              <a:buNone/>
            </a:pPr>
            <a:r>
              <a:rPr lang="en-US" altLang="en-US" sz="2000" dirty="0">
                <a:cs typeface="Arial" panose="020B0604020202020204" pitchFamily="34" charset="0"/>
              </a:rPr>
              <a:t>Project # 2019-70003-29092</a:t>
            </a:r>
          </a:p>
          <a:p>
            <a:pPr marL="0" indent="0" algn="ctr">
              <a:buNone/>
            </a:pPr>
            <a:r>
              <a:rPr lang="en-US" altLang="en-US" sz="1600" dirty="0">
                <a:cs typeface="Arial" panose="020B0604020202020204" pitchFamily="34" charset="0"/>
              </a:rPr>
              <a:t>University of Florida, Auburn University, Texas A&amp;M University, The University of Tennessee</a:t>
            </a:r>
          </a:p>
          <a:p>
            <a:pPr marL="0" indent="0" algn="ctr">
              <a:buNone/>
            </a:pPr>
            <a:endParaRPr lang="en-US" altLang="en-US" sz="1800" dirty="0">
              <a:cs typeface="Arial" panose="020B0604020202020204" pitchFamily="34" charset="0"/>
            </a:endParaRPr>
          </a:p>
          <a:p>
            <a:pPr marL="0" indent="0" algn="ctr">
              <a:buNone/>
            </a:pPr>
            <a:endParaRPr lang="en-US" altLang="en-US" sz="1800" dirty="0">
              <a:cs typeface="Arial" panose="020B0604020202020204" pitchFamily="34" charset="0"/>
            </a:endParaRPr>
          </a:p>
          <a:p>
            <a:pPr marL="0" indent="0" algn="ctr">
              <a:buNone/>
            </a:pPr>
            <a:r>
              <a:rPr lang="en-US" altLang="en-US" sz="2600" dirty="0">
                <a:cs typeface="Arial" panose="020B0604020202020204" pitchFamily="34" charset="0"/>
              </a:rPr>
              <a:t>Contact:</a:t>
            </a:r>
          </a:p>
          <a:p>
            <a:pPr marL="0" indent="0" algn="ctr">
              <a:buNone/>
            </a:pPr>
            <a:r>
              <a:rPr lang="en-US" altLang="en-US" sz="1800" dirty="0">
                <a:cs typeface="Arial" panose="020B0604020202020204" pitchFamily="34" charset="0"/>
              </a:rPr>
              <a:t>Dr. Grady Roberts</a:t>
            </a:r>
          </a:p>
          <a:p>
            <a:pPr marL="0" indent="0" algn="ctr">
              <a:buNone/>
            </a:pPr>
            <a:r>
              <a:rPr lang="en-US" altLang="en-US" sz="1800" dirty="0">
                <a:cs typeface="Arial" panose="020B0604020202020204" pitchFamily="34" charset="0"/>
              </a:rPr>
              <a:t>Professor</a:t>
            </a:r>
          </a:p>
          <a:p>
            <a:pPr marL="0" indent="0" algn="ctr">
              <a:buNone/>
            </a:pPr>
            <a:r>
              <a:rPr lang="en-US" altLang="en-US" sz="1800" dirty="0">
                <a:cs typeface="Arial" panose="020B0604020202020204" pitchFamily="34" charset="0"/>
              </a:rPr>
              <a:t>Agricultural Education and Communication</a:t>
            </a:r>
          </a:p>
          <a:p>
            <a:pPr marL="0" indent="0" algn="ctr">
              <a:buNone/>
            </a:pPr>
            <a:r>
              <a:rPr lang="en-US" altLang="en-US" sz="1800" dirty="0">
                <a:cs typeface="Arial" panose="020B0604020202020204" pitchFamily="34" charset="0"/>
              </a:rPr>
              <a:t>University of Florida</a:t>
            </a:r>
          </a:p>
          <a:p>
            <a:pPr marL="0" indent="0" algn="ctr">
              <a:buNone/>
            </a:pPr>
            <a:r>
              <a:rPr lang="en-US" altLang="en-US" sz="1800" dirty="0">
                <a:cs typeface="Arial" panose="020B0604020202020204" pitchFamily="34" charset="0"/>
              </a:rPr>
              <a:t>PO Box 112060</a:t>
            </a:r>
          </a:p>
          <a:p>
            <a:pPr marL="0" indent="0" algn="ctr">
              <a:buNone/>
            </a:pPr>
            <a:r>
              <a:rPr lang="en-US" altLang="en-US" sz="1800" dirty="0">
                <a:cs typeface="Arial" panose="020B0604020202020204" pitchFamily="34" charset="0"/>
              </a:rPr>
              <a:t>Gainesville, FL  32611-2060</a:t>
            </a:r>
          </a:p>
          <a:p>
            <a:pPr marL="0" indent="0" algn="ctr">
              <a:buNone/>
            </a:pPr>
            <a:r>
              <a:rPr lang="en-US" altLang="en-US" sz="1800" dirty="0">
                <a:cs typeface="Arial" panose="020B0604020202020204" pitchFamily="34" charset="0"/>
              </a:rPr>
              <a:t>groberts@ufl.edu</a:t>
            </a:r>
          </a:p>
          <a:p>
            <a:pPr marL="0" indent="0" algn="ctr">
              <a:buNone/>
            </a:pPr>
            <a:r>
              <a:rPr lang="en-US" altLang="en-US" sz="1800" dirty="0">
                <a:cs typeface="Arial" panose="020B0604020202020204" pitchFamily="34" charset="0"/>
              </a:rPr>
              <a:t>globaleducationlab.org</a:t>
            </a:r>
          </a:p>
        </p:txBody>
      </p:sp>
    </p:spTree>
    <p:extLst>
      <p:ext uri="{BB962C8B-B14F-4D97-AF65-F5344CB8AC3E}">
        <p14:creationId xmlns:p14="http://schemas.microsoft.com/office/powerpoint/2010/main" val="492993921"/>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3EB2B-689F-442B-BC8A-E545A6C5FB62}"/>
              </a:ext>
            </a:extLst>
          </p:cNvPr>
          <p:cNvSpPr>
            <a:spLocks noGrp="1"/>
          </p:cNvSpPr>
          <p:nvPr>
            <p:ph type="title"/>
          </p:nvPr>
        </p:nvSpPr>
        <p:spPr/>
        <p:txBody>
          <a:bodyPr/>
          <a:lstStyle/>
          <a:p>
            <a:r>
              <a:rPr lang="en-US" dirty="0">
                <a:cs typeface="Calibri Light"/>
              </a:rPr>
              <a:t>Crooked Creek Farms Location</a:t>
            </a:r>
            <a:endParaRPr lang="en-US" dirty="0"/>
          </a:p>
        </p:txBody>
      </p:sp>
      <p:sp>
        <p:nvSpPr>
          <p:cNvPr id="3" name="Content Placeholder 2">
            <a:extLst>
              <a:ext uri="{FF2B5EF4-FFF2-40B4-BE49-F238E27FC236}">
                <a16:creationId xmlns:a16="http://schemas.microsoft.com/office/drawing/2014/main" id="{B02CA591-FB5C-4F7D-A80D-100CD1896017}"/>
              </a:ext>
            </a:extLst>
          </p:cNvPr>
          <p:cNvSpPr>
            <a:spLocks noGrp="1"/>
          </p:cNvSpPr>
          <p:nvPr>
            <p:ph idx="1"/>
          </p:nvPr>
        </p:nvSpPr>
        <p:spPr>
          <a:xfrm>
            <a:off x="6724650" y="3090860"/>
            <a:ext cx="5010150" cy="2401282"/>
          </a:xfrm>
        </p:spPr>
        <p:txBody>
          <a:bodyPr/>
          <a:lstStyle/>
          <a:p>
            <a:r>
              <a:rPr lang="en-US" dirty="0"/>
              <a:t>25535 NE Grady Tew Road</a:t>
            </a:r>
            <a:br>
              <a:rPr lang="en-US" dirty="0"/>
            </a:br>
            <a:r>
              <a:rPr lang="en-US" dirty="0"/>
              <a:t>Altha, Florida</a:t>
            </a:r>
          </a:p>
          <a:p>
            <a:r>
              <a:rPr lang="en-US" dirty="0"/>
              <a:t>Calhoun County </a:t>
            </a:r>
          </a:p>
        </p:txBody>
      </p:sp>
      <p:pic>
        <p:nvPicPr>
          <p:cNvPr id="5" name="Picture 4" descr="Map&#10;&#10;Description automatically generated">
            <a:extLst>
              <a:ext uri="{FF2B5EF4-FFF2-40B4-BE49-F238E27FC236}">
                <a16:creationId xmlns:a16="http://schemas.microsoft.com/office/drawing/2014/main" id="{654C895B-F2B8-4D45-963E-B739BB65A8C7}"/>
              </a:ext>
            </a:extLst>
          </p:cNvPr>
          <p:cNvPicPr>
            <a:picLocks noChangeAspect="1"/>
          </p:cNvPicPr>
          <p:nvPr/>
        </p:nvPicPr>
        <p:blipFill>
          <a:blip r:embed="rId3"/>
          <a:stretch>
            <a:fillRect/>
          </a:stretch>
        </p:blipFill>
        <p:spPr>
          <a:xfrm>
            <a:off x="833436" y="2312603"/>
            <a:ext cx="5262564" cy="3957796"/>
          </a:xfrm>
          <a:prstGeom prst="rect">
            <a:avLst/>
          </a:prstGeom>
        </p:spPr>
      </p:pic>
    </p:spTree>
    <p:extLst>
      <p:ext uri="{BB962C8B-B14F-4D97-AF65-F5344CB8AC3E}">
        <p14:creationId xmlns:p14="http://schemas.microsoft.com/office/powerpoint/2010/main" val="1292777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FE2B-BA19-4318-8F64-9D42B2009815}"/>
              </a:ext>
            </a:extLst>
          </p:cNvPr>
          <p:cNvSpPr>
            <a:spLocks noGrp="1"/>
          </p:cNvSpPr>
          <p:nvPr>
            <p:ph type="title"/>
          </p:nvPr>
        </p:nvSpPr>
        <p:spPr/>
        <p:txBody>
          <a:bodyPr/>
          <a:lstStyle/>
          <a:p>
            <a:r>
              <a:rPr lang="en-US" dirty="0">
                <a:cs typeface="Calibri Light"/>
              </a:rPr>
              <a:t>Pre-Hurricane Pictures</a:t>
            </a:r>
            <a:endParaRPr lang="en-US" dirty="0"/>
          </a:p>
        </p:txBody>
      </p:sp>
      <p:pic>
        <p:nvPicPr>
          <p:cNvPr id="5" name="Picture 4" descr="A picture containing grass, tree, outdoor, field&#10;&#10;Description automatically generated">
            <a:extLst>
              <a:ext uri="{FF2B5EF4-FFF2-40B4-BE49-F238E27FC236}">
                <a16:creationId xmlns:a16="http://schemas.microsoft.com/office/drawing/2014/main" id="{A4C88A87-BE01-4375-905E-13F9F9FCAB8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31824" y="4340997"/>
            <a:ext cx="2978047" cy="2233535"/>
          </a:xfrm>
          <a:prstGeom prst="rect">
            <a:avLst/>
          </a:prstGeom>
        </p:spPr>
      </p:pic>
      <p:pic>
        <p:nvPicPr>
          <p:cNvPr id="7" name="Picture 6" descr="A road with trees on the side&#10;&#10;Description automatically generated with medium confidence">
            <a:extLst>
              <a:ext uri="{FF2B5EF4-FFF2-40B4-BE49-F238E27FC236}">
                <a16:creationId xmlns:a16="http://schemas.microsoft.com/office/drawing/2014/main" id="{11331259-0D65-41ED-82BD-B8527036AF7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89002" y="1880930"/>
            <a:ext cx="2978047" cy="2233535"/>
          </a:xfrm>
          <a:prstGeom prst="rect">
            <a:avLst/>
          </a:prstGeom>
        </p:spPr>
      </p:pic>
      <p:pic>
        <p:nvPicPr>
          <p:cNvPr id="9" name="Picture 8" descr="A picture containing grass, outdoor&#10;&#10;Description automatically generated">
            <a:extLst>
              <a:ext uri="{FF2B5EF4-FFF2-40B4-BE49-F238E27FC236}">
                <a16:creationId xmlns:a16="http://schemas.microsoft.com/office/drawing/2014/main" id="{3613F308-238A-4017-98BB-116DD1B178D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46906" y="1880931"/>
            <a:ext cx="2978047" cy="2233535"/>
          </a:xfrm>
          <a:prstGeom prst="rect">
            <a:avLst/>
          </a:prstGeom>
        </p:spPr>
      </p:pic>
      <p:pic>
        <p:nvPicPr>
          <p:cNvPr id="11" name="Picture 10" descr="A picture containing sky, building, outdoor, tower&#10;&#10;Description automatically generated">
            <a:extLst>
              <a:ext uri="{FF2B5EF4-FFF2-40B4-BE49-F238E27FC236}">
                <a16:creationId xmlns:a16="http://schemas.microsoft.com/office/drawing/2014/main" id="{DB9D1173-E292-4E10-BF6C-F71CB8249867}"/>
              </a:ext>
            </a:extLst>
          </p:cNvPr>
          <p:cNvPicPr>
            <a:picLocks noChangeAspect="1"/>
          </p:cNvPicPr>
          <p:nvPr/>
        </p:nvPicPr>
        <p:blipFill>
          <a:blip r:embed="rId6"/>
          <a:stretch>
            <a:fillRect/>
          </a:stretch>
        </p:blipFill>
        <p:spPr>
          <a:xfrm>
            <a:off x="4024953" y="4339598"/>
            <a:ext cx="3452957" cy="2233534"/>
          </a:xfrm>
          <a:prstGeom prst="rect">
            <a:avLst/>
          </a:prstGeom>
        </p:spPr>
      </p:pic>
      <p:pic>
        <p:nvPicPr>
          <p:cNvPr id="13" name="Picture 12" descr="A picture containing outdoor, sky, grass, building&#10;&#10;Description automatically generated">
            <a:extLst>
              <a:ext uri="{FF2B5EF4-FFF2-40B4-BE49-F238E27FC236}">
                <a16:creationId xmlns:a16="http://schemas.microsoft.com/office/drawing/2014/main" id="{453DB2D8-5629-4990-BD0E-D459D0E694F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641959" y="2484037"/>
            <a:ext cx="2783340" cy="3711121"/>
          </a:xfrm>
          <a:prstGeom prst="rect">
            <a:avLst/>
          </a:prstGeom>
        </p:spPr>
      </p:pic>
    </p:spTree>
    <p:extLst>
      <p:ext uri="{BB962C8B-B14F-4D97-AF65-F5344CB8AC3E}">
        <p14:creationId xmlns:p14="http://schemas.microsoft.com/office/powerpoint/2010/main" val="468165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Question</a:t>
            </a:r>
          </a:p>
        </p:txBody>
      </p:sp>
      <p:sp>
        <p:nvSpPr>
          <p:cNvPr id="3" name="Content Placeholder 2"/>
          <p:cNvSpPr>
            <a:spLocks noGrp="1"/>
          </p:cNvSpPr>
          <p:nvPr>
            <p:ph idx="1"/>
          </p:nvPr>
        </p:nvSpPr>
        <p:spPr/>
        <p:txBody>
          <a:bodyPr vert="horz" lIns="91440" tIns="45720" rIns="91440" bIns="45720" rtlCol="0" anchor="t">
            <a:normAutofit/>
          </a:bodyPr>
          <a:lstStyle/>
          <a:p>
            <a:endParaRPr lang="en-US" dirty="0"/>
          </a:p>
          <a:p>
            <a:endParaRPr lang="en-US" dirty="0"/>
          </a:p>
          <a:p>
            <a:r>
              <a:rPr lang="en-US" dirty="0"/>
              <a:t>What might be some challenges or benefits to grazing beef cattle in the Panhandle compared to other forms of livestock?</a:t>
            </a:r>
          </a:p>
        </p:txBody>
      </p:sp>
    </p:spTree>
    <p:extLst>
      <p:ext uri="{BB962C8B-B14F-4D97-AF65-F5344CB8AC3E}">
        <p14:creationId xmlns:p14="http://schemas.microsoft.com/office/powerpoint/2010/main" val="2473342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Homework</a:t>
            </a:r>
          </a:p>
        </p:txBody>
      </p:sp>
      <p:sp>
        <p:nvSpPr>
          <p:cNvPr id="3" name="Content Placeholder 2"/>
          <p:cNvSpPr>
            <a:spLocks noGrp="1"/>
          </p:cNvSpPr>
          <p:nvPr>
            <p:ph idx="1"/>
          </p:nvPr>
        </p:nvSpPr>
        <p:spPr/>
        <p:txBody>
          <a:bodyPr vert="horz" lIns="91440" tIns="45720" rIns="91440" bIns="45720" rtlCol="0" anchor="t">
            <a:normAutofit/>
          </a:bodyPr>
          <a:lstStyle/>
          <a:p>
            <a:endParaRPr lang="en-US" dirty="0"/>
          </a:p>
          <a:p>
            <a:r>
              <a:rPr lang="en-US" dirty="0"/>
              <a:t>Describe how Crooked Creek Farms’ contractual grazing arrangements with row croppers works. </a:t>
            </a:r>
          </a:p>
          <a:p>
            <a:r>
              <a:rPr lang="en-US" dirty="0"/>
              <a:t>What are some advantages and disadvantages to this type of arrangement? </a:t>
            </a:r>
          </a:p>
          <a:p>
            <a:endParaRPr lang="en-US" dirty="0"/>
          </a:p>
          <a:p>
            <a:pPr marL="0" indent="0" algn="ctr">
              <a:buNone/>
            </a:pPr>
            <a:r>
              <a:rPr lang="en-US" dirty="0">
                <a:hlinkClick r:id="rId3"/>
              </a:rPr>
              <a:t>https://www.youtube.com/watch?v=s-JxMxGBHfU</a:t>
            </a:r>
            <a:r>
              <a:rPr lang="en-US" dirty="0"/>
              <a:t> </a:t>
            </a:r>
          </a:p>
        </p:txBody>
      </p:sp>
    </p:spTree>
    <p:extLst>
      <p:ext uri="{BB962C8B-B14F-4D97-AF65-F5344CB8AC3E}">
        <p14:creationId xmlns:p14="http://schemas.microsoft.com/office/powerpoint/2010/main" val="4213363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Damage and Destruction </a:t>
            </a:r>
            <a:endParaRPr lang="en-US" dirty="0">
              <a:cs typeface="Calibri Light"/>
            </a:endParaRPr>
          </a:p>
        </p:txBody>
      </p:sp>
    </p:spTree>
    <p:extLst>
      <p:ext uri="{BB962C8B-B14F-4D97-AF65-F5344CB8AC3E}">
        <p14:creationId xmlns:p14="http://schemas.microsoft.com/office/powerpoint/2010/main" val="282464577"/>
      </p:ext>
    </p:extLst>
  </p:cSld>
  <p:clrMapOvr>
    <a:masterClrMapping/>
  </p:clrMapOvr>
</p:sld>
</file>

<file path=ppt/theme/theme1.xml><?xml version="1.0" encoding="utf-8"?>
<a:theme xmlns:a="http://schemas.openxmlformats.org/drawingml/2006/main" name="Global_Lab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Global_Lab_Theme</Template>
  <TotalTime>6797</TotalTime>
  <Words>5048</Words>
  <Application>Microsoft Macintosh PowerPoint</Application>
  <PresentationFormat>Widescreen</PresentationFormat>
  <Paragraphs>428</Paragraphs>
  <Slides>40</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Courier New</vt:lpstr>
      <vt:lpstr>Symbol</vt:lpstr>
      <vt:lpstr>Times New Roman</vt:lpstr>
      <vt:lpstr>Global_Lab_Theme</vt:lpstr>
      <vt:lpstr>The Case of Crooked Creek Farms and Hurricane Michael in the Florida Panhandle</vt:lpstr>
      <vt:lpstr>Learning Objectives</vt:lpstr>
      <vt:lpstr>Case Study Overview</vt:lpstr>
      <vt:lpstr>Background Information</vt:lpstr>
      <vt:lpstr>Crooked Creek Farms Location</vt:lpstr>
      <vt:lpstr>Pre-Hurricane Pictures</vt:lpstr>
      <vt:lpstr>Discussion Question</vt:lpstr>
      <vt:lpstr>Homework</vt:lpstr>
      <vt:lpstr>Damage and Destruction </vt:lpstr>
      <vt:lpstr>Hurricane Michael</vt:lpstr>
      <vt:lpstr>Post-Hurricane Photos</vt:lpstr>
      <vt:lpstr>Post-Hurricane Photos</vt:lpstr>
      <vt:lpstr>Post-Hurricane Photos</vt:lpstr>
      <vt:lpstr>Post-Hurricane Photos</vt:lpstr>
      <vt:lpstr>Post-Hurricane Photos</vt:lpstr>
      <vt:lpstr>Post-Hurricane Photos</vt:lpstr>
      <vt:lpstr>Post-Hurricane Photos</vt:lpstr>
      <vt:lpstr>Post-Hurricane Photos</vt:lpstr>
      <vt:lpstr>Situation</vt:lpstr>
      <vt:lpstr>Long-term &amp; Short-term Focus</vt:lpstr>
      <vt:lpstr>Leadership Challenges</vt:lpstr>
      <vt:lpstr>Leadership Frames</vt:lpstr>
      <vt:lpstr>Symbolic Frame</vt:lpstr>
      <vt:lpstr>Political Frame</vt:lpstr>
      <vt:lpstr>Human Resources Frame</vt:lpstr>
      <vt:lpstr>Structural Frame</vt:lpstr>
      <vt:lpstr>Discussion</vt:lpstr>
      <vt:lpstr>Homework</vt:lpstr>
      <vt:lpstr>The Solution</vt:lpstr>
      <vt:lpstr>The Problem</vt:lpstr>
      <vt:lpstr>Your Assignment</vt:lpstr>
      <vt:lpstr>Your Assignment (cont.) </vt:lpstr>
      <vt:lpstr>Your Assignment (cont.) </vt:lpstr>
      <vt:lpstr>Your Assignment (cont.) </vt:lpstr>
      <vt:lpstr>Your Assignment (cont.) </vt:lpstr>
      <vt:lpstr>Your Assignment (cont.) </vt:lpstr>
      <vt:lpstr>Your Assignment (cont.)</vt:lpstr>
      <vt:lpstr>Submission Criteria </vt:lpstr>
      <vt:lpstr>References</vt:lpstr>
      <vt:lpstr>Preparing Organizational Leaders in Agriculture through Innovative Leadership Case Studies Contextualized in Agricultural Disasters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Bringing a Global Perspective to your On-Campus Course</dc:title>
  <dc:creator>Roberts, Grady</dc:creator>
  <cp:lastModifiedBy>Roberts,Grady</cp:lastModifiedBy>
  <cp:revision>58</cp:revision>
  <dcterms:created xsi:type="dcterms:W3CDTF">2019-05-06T13:51:02Z</dcterms:created>
  <dcterms:modified xsi:type="dcterms:W3CDTF">2022-10-04T18:49:45Z</dcterms:modified>
</cp:coreProperties>
</file>